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6" d="100"/>
          <a:sy n="106" d="100"/>
        </p:scale>
        <p:origin x="126" y="19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7/3/2024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smtClean="0"/>
              <a:t>Optional Pre-Quote Conference</a:t>
            </a:r>
            <a:r>
              <a:rPr lang="en-US" sz="5400" dirty="0" smtClean="0"/>
              <a:t/>
            </a:r>
            <a:br>
              <a:rPr lang="en-US" sz="5400" dirty="0" smtClean="0"/>
            </a:br>
            <a:r>
              <a:rPr lang="en-US" sz="3600" dirty="0" smtClean="0"/>
              <a:t>T0126 - OEM &amp; Non-OEM Maintenance &amp; Repair Services For Light/Medium Duty Vehicles</a:t>
            </a:r>
            <a:r>
              <a:rPr lang="en-US" sz="3600" dirty="0"/>
              <a:t/>
            </a:r>
            <a:br>
              <a:rPr lang="en-US" sz="3600" dirty="0"/>
            </a:br>
            <a:r>
              <a:rPr lang="en-US" sz="3600" dirty="0"/>
              <a:t>25DPP01052</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August 6, 2024</a:t>
            </a:r>
          </a:p>
          <a:p>
            <a:r>
              <a:rPr lang="en-US" sz="2800" dirty="0" smtClean="0"/>
              <a:t>Quotes due by 2pm September 19,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Please mute your phone at all times unless speaking.</a:t>
            </a:r>
          </a:p>
          <a:p>
            <a:r>
              <a:rPr lang="en-US" dirty="0"/>
              <a:t>Please identify yourself and the firm you represent prior to asking a question.</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r>
              <a:rPr lang="en-US" dirty="0"/>
              <a:t/>
            </a:r>
            <a:br>
              <a:rPr lang="en-US" dirty="0"/>
            </a:br>
            <a:r>
              <a:rPr lang="en-US" sz="1800" dirty="0"/>
              <a:t>T0126 - OEM &amp; Non-OEM Maintenance &amp; Repair Services For Light/Medium Duty Vehicles</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195481"/>
          </a:xfrm>
        </p:spPr>
        <p:txBody>
          <a:bodyPr>
            <a:normAutofit/>
          </a:bodyPr>
          <a:lstStyle/>
          <a:p>
            <a:r>
              <a:rPr lang="en-US" dirty="0"/>
              <a:t>See Section </a:t>
            </a:r>
            <a:r>
              <a:rPr lang="en-US" dirty="0" smtClean="0"/>
              <a:t>3.23, </a:t>
            </a:r>
            <a:r>
              <a:rPr lang="en-US" i="1" dirty="0" smtClean="0"/>
              <a:t>State-Supplied Price </a:t>
            </a:r>
            <a:r>
              <a:rPr lang="en-US" i="1" dirty="0"/>
              <a:t>Sheet Instructions</a:t>
            </a:r>
            <a:r>
              <a:rPr lang="en-US" dirty="0"/>
              <a:t>, for </a:t>
            </a:r>
            <a:r>
              <a:rPr lang="en-US" dirty="0" smtClean="0"/>
              <a:t>directions.</a:t>
            </a:r>
          </a:p>
          <a:p>
            <a:r>
              <a:rPr lang="en-US" dirty="0"/>
              <a:t>The State-Supplied Price Sheet is intended for Bidders to use to provide pricing for a single, fixed location. If a Bidder has multiple locations that they wish to provide service with for this Bid Solicitation, the Bidder should submit multiple price sheets, denoting the address of each location on the respective submitted price sheet. </a:t>
            </a:r>
            <a:endParaRPr lang="en-US" dirty="0" smtClean="0"/>
          </a:p>
          <a:p>
            <a:r>
              <a:rPr lang="en-US" dirty="0" smtClean="0"/>
              <a:t>Bidders can bid on one (1) price line, all price lines, or any combination thereof. </a:t>
            </a:r>
          </a:p>
          <a:p>
            <a:r>
              <a:rPr lang="en-US" dirty="0"/>
              <a:t>All prices listed on the State-Supplied Price Sheet shall be All-Inclusive Hourly Rates. </a:t>
            </a:r>
            <a:endParaRPr lang="en-US" dirty="0" smtClean="0"/>
          </a:p>
          <a:p>
            <a:r>
              <a:rPr lang="en-US" dirty="0" smtClean="0"/>
              <a:t>If submitting an OEM bid, bidders must supply Manufacturer's Certification for that brand. Please see Section 3.17.</a:t>
            </a:r>
          </a:p>
          <a:p>
            <a:r>
              <a:rPr lang="en-US" dirty="0" smtClean="0"/>
              <a:t>If submitting a non-OEM bid, bidders should submit a completed Attachment #3, Brand List for Non-OEM Price Lines. </a:t>
            </a:r>
            <a:endParaRPr lang="en-US" dirty="0"/>
          </a:p>
        </p:txBody>
      </p:sp>
    </p:spTree>
    <p:extLst>
      <p:ext uri="{BB962C8B-B14F-4D97-AF65-F5344CB8AC3E}">
        <p14:creationId xmlns:p14="http://schemas.microsoft.com/office/powerpoint/2010/main" val="1534540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State-Supplied Price </a:t>
            </a:r>
            <a:r>
              <a:rPr lang="en-US" sz="4400" dirty="0" smtClean="0"/>
              <a:t>Sheet (</a:t>
            </a:r>
            <a:r>
              <a:rPr lang="en-US" sz="4400" dirty="0" err="1"/>
              <a:t>C</a:t>
            </a:r>
            <a:r>
              <a:rPr lang="en-US" sz="4400" dirty="0" err="1" smtClean="0"/>
              <a:t>on’t</a:t>
            </a:r>
            <a:r>
              <a:rPr lang="en-US" sz="4400" dirty="0" smtClean="0"/>
              <a:t>)</a:t>
            </a:r>
            <a:endParaRPr lang="en-US" dirty="0"/>
          </a:p>
        </p:txBody>
      </p:sp>
      <p:pic>
        <p:nvPicPr>
          <p:cNvPr id="5" name="Content Placeholder 4"/>
          <p:cNvPicPr>
            <a:picLocks noGrp="1" noChangeAspect="1"/>
          </p:cNvPicPr>
          <p:nvPr>
            <p:ph idx="1"/>
          </p:nvPr>
        </p:nvPicPr>
        <p:blipFill>
          <a:blip r:embed="rId2"/>
          <a:stretch>
            <a:fillRect/>
          </a:stretch>
        </p:blipFill>
        <p:spPr>
          <a:xfrm>
            <a:off x="1390608" y="2216393"/>
            <a:ext cx="4189860" cy="4195762"/>
          </a:xfrm>
          <a:prstGeom prst="rect">
            <a:avLst/>
          </a:prstGeom>
        </p:spPr>
      </p:pic>
      <p:pic>
        <p:nvPicPr>
          <p:cNvPr id="6" name="Picture 5"/>
          <p:cNvPicPr>
            <a:picLocks noChangeAspect="1"/>
          </p:cNvPicPr>
          <p:nvPr/>
        </p:nvPicPr>
        <p:blipFill>
          <a:blip r:embed="rId3"/>
          <a:stretch>
            <a:fillRect/>
          </a:stretch>
        </p:blipFill>
        <p:spPr>
          <a:xfrm>
            <a:off x="6087751" y="2499351"/>
            <a:ext cx="4883666" cy="3629846"/>
          </a:xfrm>
          <a:prstGeom prst="rect">
            <a:avLst/>
          </a:prstGeom>
        </p:spPr>
      </p:pic>
    </p:spTree>
    <p:extLst>
      <p:ext uri="{BB962C8B-B14F-4D97-AF65-F5344CB8AC3E}">
        <p14:creationId xmlns:p14="http://schemas.microsoft.com/office/powerpoint/2010/main" val="324479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smtClean="0"/>
          </a:p>
          <a:p>
            <a:r>
              <a:rPr lang="en-US" sz="4000" dirty="0" smtClean="0"/>
              <a:t>Q&amp;A </a:t>
            </a:r>
            <a:r>
              <a:rPr lang="en-US" sz="4000" dirty="0"/>
              <a:t>due by 2pm </a:t>
            </a:r>
            <a:r>
              <a:rPr lang="en-US" sz="4000" dirty="0" smtClean="0"/>
              <a:t>August 6, 2024</a:t>
            </a:r>
          </a:p>
          <a:p>
            <a:endParaRPr lang="en-US" sz="4000" dirty="0"/>
          </a:p>
          <a:p>
            <a:r>
              <a:rPr lang="en-US" sz="4000" dirty="0"/>
              <a:t>Quotes due by </a:t>
            </a:r>
            <a:r>
              <a:rPr lang="en-US" sz="4000"/>
              <a:t>2pm </a:t>
            </a:r>
            <a:r>
              <a:rPr lang="en-US" sz="4000" smtClean="0"/>
              <a:t>September 19,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sharepoint/v3"/>
    <ds:schemaRef ds:uri="http://purl.org/dc/terms/"/>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http://purl.org/dc/elements/1.1/"/>
    <ds:schemaRef ds:uri="http://schemas.microsoft.com/office/2006/metadata/properties"/>
    <ds:schemaRef ds:uri="4a2393ed-911e-4c9b-9d18-84f1fe0b670e"/>
    <ds:schemaRef ds:uri="d4e5d782-6a70-4577-82ee-b2c87f6aa0d2"/>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873</TotalTime>
  <Words>915</Words>
  <Application>Microsoft Office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T0126 - OEM &amp; Non-OEM Maintenance &amp; Repair Services For Light/Medium Duty Vehicles 25DPP01052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T0126 - OEM &amp; Non-OEM Maintenance &amp; Repair Services For Light/Medium Duty Vehicles</vt:lpstr>
      <vt:lpstr>State-Supplied Price Sheet (Con’t)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50</cp:revision>
  <cp:lastPrinted>2020-02-11T14:28:14Z</cp:lastPrinted>
  <dcterms:created xsi:type="dcterms:W3CDTF">2020-01-31T19:31:42Z</dcterms:created>
  <dcterms:modified xsi:type="dcterms:W3CDTF">2024-07-03T13:16:17Z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