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6"/>
  </p:notesMasterIdLst>
  <p:sldIdLst>
    <p:sldId id="302" r:id="rId6"/>
    <p:sldId id="967" r:id="rId7"/>
    <p:sldId id="959" r:id="rId8"/>
    <p:sldId id="960" r:id="rId9"/>
    <p:sldId id="963" r:id="rId10"/>
    <p:sldId id="961" r:id="rId11"/>
    <p:sldId id="965" r:id="rId12"/>
    <p:sldId id="966" r:id="rId13"/>
    <p:sldId id="964" r:id="rId14"/>
    <p:sldId id="962" r:id="rId15"/>
    <p:sldId id="954" r:id="rId16"/>
    <p:sldId id="958" r:id="rId17"/>
    <p:sldId id="956" r:id="rId18"/>
    <p:sldId id="955" r:id="rId19"/>
    <p:sldId id="420" r:id="rId20"/>
    <p:sldId id="943" r:id="rId21"/>
    <p:sldId id="421" r:id="rId22"/>
    <p:sldId id="423" r:id="rId23"/>
    <p:sldId id="944" r:id="rId24"/>
    <p:sldId id="933" r:id="rId25"/>
    <p:sldId id="425" r:id="rId26"/>
    <p:sldId id="948" r:id="rId27"/>
    <p:sldId id="951" r:id="rId28"/>
    <p:sldId id="952" r:id="rId29"/>
    <p:sldId id="953" r:id="rId30"/>
    <p:sldId id="947" r:id="rId31"/>
    <p:sldId id="942" r:id="rId32"/>
    <p:sldId id="968" r:id="rId33"/>
    <p:sldId id="970" r:id="rId34"/>
    <p:sldId id="4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CF3F2D-93AA-6452-EBBD-AD5FC5876562}" name="Taneyhill, Grace (CTR)" initials="TG(" userId="S::0901583079@FEMA.DHS.GOV::8e8a02a0-05ff-44fa-a220-38173237993d" providerId="AD"/>
  <p188:author id="{1867F085-999D-58CA-F805-E07806526EC7}" name="Dubay, Alexander (CTR)" initials="AD" userId="S::0794462216@FEMA.DHS.GOV::23caa18f-69a6-4d1d-a1db-9e91123d07a2" providerId="AD"/>
  <p188:author id="{DEA420D7-7297-CB1B-29B1-62D7676544A9}" name="Franklin, Elizabeth (CTR)" initials="FE(" userId="S::0932664120@FEMA.DHS.GOV::a899accb-94e3-46f3-9198-2a5a2b5891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veira, Mark" initials="SM" lastIdx="12" clrIdx="0">
    <p:extLst>
      <p:ext uri="{19B8F6BF-5375-455C-9EA6-DF929625EA0E}">
        <p15:presenceInfo xmlns:p15="http://schemas.microsoft.com/office/powerpoint/2012/main" userId="S::0390663710@FEMA.DHS.GOV::9d4e0d8b-434e-47a7-83da-d46f3a50b231" providerId="AD"/>
      </p:ext>
    </p:extLst>
  </p:cmAuthor>
  <p:cmAuthor id="2" name="Brumleve, Elizabeth (CTR)" initials="BE(" lastIdx="12" clrIdx="1">
    <p:extLst>
      <p:ext uri="{19B8F6BF-5375-455C-9EA6-DF929625EA0E}">
        <p15:presenceInfo xmlns:p15="http://schemas.microsoft.com/office/powerpoint/2012/main" userId="S::0932664120@FEMA.DHS.GOV::a899accb-94e3-46f3-9198-2a5a2b58918f" providerId="AD"/>
      </p:ext>
    </p:extLst>
  </p:cmAuthor>
  <p:cmAuthor id="3" name="Warren, Virginia" initials="WV" lastIdx="1" clrIdx="2">
    <p:extLst>
      <p:ext uri="{19B8F6BF-5375-455C-9EA6-DF929625EA0E}">
        <p15:presenceInfo xmlns:p15="http://schemas.microsoft.com/office/powerpoint/2012/main" userId="S::0525314135@FEMA.DHS.GOV::d2674d22-c36e-4a36-afc5-15c40630ae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5"/>
    <a:srgbClr val="1F3863"/>
    <a:srgbClr val="5B9BD4"/>
    <a:srgbClr val="FFFFC1"/>
    <a:srgbClr val="BD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6" autoAdjust="0"/>
    <p:restoredTop sz="94660"/>
  </p:normalViewPr>
  <p:slideViewPr>
    <p:cSldViewPr snapToGrid="0">
      <p:cViewPr varScale="1">
        <p:scale>
          <a:sx n="106" d="100"/>
          <a:sy n="106" d="100"/>
        </p:scale>
        <p:origin x="82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tzgerald, Karen" userId="7d308ca5-fe74-469b-89d4-cd52e717a301" providerId="ADAL" clId="{D7C2DEB9-A925-4EE4-A052-5559C296D875}"/>
    <pc:docChg chg="modSld">
      <pc:chgData name="Fitzgerald, Karen" userId="7d308ca5-fe74-469b-89d4-cd52e717a301" providerId="ADAL" clId="{D7C2DEB9-A925-4EE4-A052-5559C296D875}" dt="2026-06-10T14:07:48.866" v="9" actId="20577"/>
      <pc:docMkLst>
        <pc:docMk/>
      </pc:docMkLst>
      <pc:sldChg chg="modSp mod">
        <pc:chgData name="Fitzgerald, Karen" userId="7d308ca5-fe74-469b-89d4-cd52e717a301" providerId="ADAL" clId="{D7C2DEB9-A925-4EE4-A052-5559C296D875}" dt="2026-06-02T12:18:21.982" v="8" actId="115"/>
        <pc:sldMkLst>
          <pc:docMk/>
          <pc:sldMk cId="2386611242" sldId="960"/>
        </pc:sldMkLst>
        <pc:spChg chg="mod">
          <ac:chgData name="Fitzgerald, Karen" userId="7d308ca5-fe74-469b-89d4-cd52e717a301" providerId="ADAL" clId="{D7C2DEB9-A925-4EE4-A052-5559C296D875}" dt="2026-06-02T12:18:21.982" v="8" actId="115"/>
          <ac:spMkLst>
            <pc:docMk/>
            <pc:sldMk cId="2386611242" sldId="960"/>
            <ac:spMk id="3" creationId="{036C4D31-A9C6-489E-91C8-454B5F5D6A45}"/>
          </ac:spMkLst>
        </pc:spChg>
      </pc:sldChg>
      <pc:sldChg chg="modSp mod">
        <pc:chgData name="Fitzgerald, Karen" userId="7d308ca5-fe74-469b-89d4-cd52e717a301" providerId="ADAL" clId="{D7C2DEB9-A925-4EE4-A052-5559C296D875}" dt="2026-06-10T14:07:48.866" v="9" actId="20577"/>
        <pc:sldMkLst>
          <pc:docMk/>
          <pc:sldMk cId="4246371133" sldId="967"/>
        </pc:sldMkLst>
        <pc:spChg chg="mod">
          <ac:chgData name="Fitzgerald, Karen" userId="7d308ca5-fe74-469b-89d4-cd52e717a301" providerId="ADAL" clId="{D7C2DEB9-A925-4EE4-A052-5559C296D875}" dt="2026-06-10T14:07:48.866" v="9" actId="20577"/>
          <ac:spMkLst>
            <pc:docMk/>
            <pc:sldMk cId="4246371133" sldId="967"/>
            <ac:spMk id="3" creationId="{036C4D31-A9C6-489E-91C8-454B5F5D6A4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47151-380D-4D27-8125-C846D43898E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1D860CC-560A-40A6-A864-05D4AD151140}">
      <dgm:prSet phldrT="[Text]"/>
      <dgm:spPr/>
      <dgm:t>
        <a:bodyPr/>
        <a:lstStyle/>
        <a:p>
          <a:r>
            <a:rPr lang="en-US" dirty="0"/>
            <a:t>IJ Submissions</a:t>
          </a:r>
        </a:p>
      </dgm:t>
    </dgm:pt>
    <dgm:pt modelId="{DB727371-2731-4A35-9E85-456C6F26EF05}" type="parTrans" cxnId="{5AFD33CC-F29C-4925-B3F1-467E4AEC5862}">
      <dgm:prSet/>
      <dgm:spPr/>
      <dgm:t>
        <a:bodyPr/>
        <a:lstStyle/>
        <a:p>
          <a:endParaRPr lang="en-US"/>
        </a:p>
      </dgm:t>
    </dgm:pt>
    <dgm:pt modelId="{A9204042-5555-4E3C-A7EB-9AC8FB60FB1A}" type="sibTrans" cxnId="{5AFD33CC-F29C-4925-B3F1-467E4AEC5862}">
      <dgm:prSet/>
      <dgm:spPr/>
      <dgm:t>
        <a:bodyPr/>
        <a:lstStyle/>
        <a:p>
          <a:endParaRPr lang="en-US"/>
        </a:p>
      </dgm:t>
    </dgm:pt>
    <dgm:pt modelId="{B500AC6B-4A17-4DF8-BD6B-B5AEF0070C21}">
      <dgm:prSet phldrT="[Text]" custT="1"/>
      <dgm:spPr/>
      <dgm:t>
        <a:bodyPr/>
        <a:lstStyle/>
        <a:p>
          <a:pPr>
            <a:lnSpc>
              <a:spcPct val="100000"/>
            </a:lnSpc>
            <a:spcAft>
              <a:spcPts val="0"/>
            </a:spcAft>
          </a:pPr>
          <a:r>
            <a:rPr lang="en-US" sz="1400" dirty="0"/>
            <a:t>Nonprofits submit completed application packages to SAAs. </a:t>
          </a:r>
        </a:p>
      </dgm:t>
    </dgm:pt>
    <dgm:pt modelId="{D157A0B6-7B0C-4579-9A32-7E80AD665D17}" type="parTrans" cxnId="{E571A7F6-65E4-40ED-BCE1-43C485D765BA}">
      <dgm:prSet/>
      <dgm:spPr/>
      <dgm:t>
        <a:bodyPr/>
        <a:lstStyle/>
        <a:p>
          <a:endParaRPr lang="en-US"/>
        </a:p>
      </dgm:t>
    </dgm:pt>
    <dgm:pt modelId="{06188B1C-1949-4736-B0B5-E1C2B6A80AA2}" type="sibTrans" cxnId="{E571A7F6-65E4-40ED-BCE1-43C485D765BA}">
      <dgm:prSet/>
      <dgm:spPr/>
      <dgm:t>
        <a:bodyPr/>
        <a:lstStyle/>
        <a:p>
          <a:endParaRPr lang="en-US"/>
        </a:p>
      </dgm:t>
    </dgm:pt>
    <dgm:pt modelId="{485105A5-BA64-4DED-B70D-8425A4F4F929}">
      <dgm:prSet phldrT="[Text]"/>
      <dgm:spPr/>
      <dgm:t>
        <a:bodyPr/>
        <a:lstStyle/>
        <a:p>
          <a:r>
            <a:rPr lang="en-US" dirty="0"/>
            <a:t>Export Process</a:t>
          </a:r>
        </a:p>
      </dgm:t>
    </dgm:pt>
    <dgm:pt modelId="{2CEF7179-BA91-47CE-A5AC-4D91A0B8D690}" type="parTrans" cxnId="{D9CDC9F7-8BA6-4F42-9F9C-E1F11A4C58B8}">
      <dgm:prSet/>
      <dgm:spPr/>
      <dgm:t>
        <a:bodyPr/>
        <a:lstStyle/>
        <a:p>
          <a:endParaRPr lang="en-US"/>
        </a:p>
      </dgm:t>
    </dgm:pt>
    <dgm:pt modelId="{C7DE4AC4-E983-4C9A-94D1-3AC2A4572C53}" type="sibTrans" cxnId="{D9CDC9F7-8BA6-4F42-9F9C-E1F11A4C58B8}">
      <dgm:prSet/>
      <dgm:spPr/>
      <dgm:t>
        <a:bodyPr/>
        <a:lstStyle/>
        <a:p>
          <a:endParaRPr lang="en-US"/>
        </a:p>
      </dgm:t>
    </dgm:pt>
    <dgm:pt modelId="{804A6456-30EB-4630-AC6F-D69D7EE65D99}">
      <dgm:prSet phldrT="[Text]" custT="1"/>
      <dgm:spPr/>
      <dgm:t>
        <a:bodyPr/>
        <a:lstStyle/>
        <a:p>
          <a:pPr>
            <a:lnSpc>
              <a:spcPct val="100000"/>
            </a:lnSpc>
            <a:spcAft>
              <a:spcPts val="0"/>
            </a:spcAft>
          </a:pPr>
          <a:r>
            <a:rPr lang="en-US" sz="1400" dirty="0"/>
            <a:t>SAAs will collect all submitted IJs and conduct the Export Process.</a:t>
          </a:r>
        </a:p>
      </dgm:t>
    </dgm:pt>
    <dgm:pt modelId="{10E3A99A-C0F6-4218-B47C-527CCB477E06}" type="parTrans" cxnId="{29BC841E-DC34-48A4-B2BC-C38668A2C254}">
      <dgm:prSet/>
      <dgm:spPr/>
      <dgm:t>
        <a:bodyPr/>
        <a:lstStyle/>
        <a:p>
          <a:endParaRPr lang="en-US"/>
        </a:p>
      </dgm:t>
    </dgm:pt>
    <dgm:pt modelId="{AC060FD2-D37A-4D91-981F-02A6FB398A65}" type="sibTrans" cxnId="{29BC841E-DC34-48A4-B2BC-C38668A2C254}">
      <dgm:prSet/>
      <dgm:spPr/>
      <dgm:t>
        <a:bodyPr/>
        <a:lstStyle/>
        <a:p>
          <a:endParaRPr lang="en-US"/>
        </a:p>
      </dgm:t>
    </dgm:pt>
    <dgm:pt modelId="{41AFF855-FB74-4BDA-8332-C8045ACE3AF8}">
      <dgm:prSet phldrT="[Text]"/>
      <dgm:spPr/>
      <dgm:t>
        <a:bodyPr/>
        <a:lstStyle/>
        <a:p>
          <a:r>
            <a:rPr lang="en-US" dirty="0"/>
            <a:t>SAA Review</a:t>
          </a:r>
        </a:p>
      </dgm:t>
    </dgm:pt>
    <dgm:pt modelId="{ACB643E4-DBE4-4620-B581-4E7F86567FEE}" type="parTrans" cxnId="{0B75B137-5D4F-4D05-8767-2792462D08E8}">
      <dgm:prSet/>
      <dgm:spPr/>
      <dgm:t>
        <a:bodyPr/>
        <a:lstStyle/>
        <a:p>
          <a:endParaRPr lang="en-US"/>
        </a:p>
      </dgm:t>
    </dgm:pt>
    <dgm:pt modelId="{98D356B1-7AB4-445B-8F6A-1FE1D75921AD}" type="sibTrans" cxnId="{0B75B137-5D4F-4D05-8767-2792462D08E8}">
      <dgm:prSet/>
      <dgm:spPr/>
      <dgm:t>
        <a:bodyPr/>
        <a:lstStyle/>
        <a:p>
          <a:endParaRPr lang="en-US"/>
        </a:p>
      </dgm:t>
    </dgm:pt>
    <dgm:pt modelId="{AE936072-3659-4716-8D6A-C223CF0F8EB8}">
      <dgm:prSet phldrT="[Text]" custT="1"/>
      <dgm:spPr/>
      <dgm:t>
        <a:bodyPr/>
        <a:lstStyle/>
        <a:p>
          <a:pPr>
            <a:lnSpc>
              <a:spcPct val="100000"/>
            </a:lnSpc>
            <a:spcAft>
              <a:spcPts val="0"/>
            </a:spcAft>
          </a:pPr>
          <a:r>
            <a:rPr lang="en-US" sz="1400" dirty="0"/>
            <a:t>SAAs will conduct their review and scoring processes. </a:t>
          </a:r>
        </a:p>
      </dgm:t>
    </dgm:pt>
    <dgm:pt modelId="{825EDB88-ED16-41E3-A216-B0289620AB68}" type="parTrans" cxnId="{17C49C57-20FD-403F-AA36-F727287873AE}">
      <dgm:prSet/>
      <dgm:spPr/>
      <dgm:t>
        <a:bodyPr/>
        <a:lstStyle/>
        <a:p>
          <a:endParaRPr lang="en-US"/>
        </a:p>
      </dgm:t>
    </dgm:pt>
    <dgm:pt modelId="{67F44328-5551-40E5-9871-AF4B7E9953AD}" type="sibTrans" cxnId="{17C49C57-20FD-403F-AA36-F727287873AE}">
      <dgm:prSet/>
      <dgm:spPr/>
      <dgm:t>
        <a:bodyPr/>
        <a:lstStyle/>
        <a:p>
          <a:endParaRPr lang="en-US"/>
        </a:p>
      </dgm:t>
    </dgm:pt>
    <dgm:pt modelId="{5E56D516-EDC3-43CD-A7FC-4238CBD253B8}">
      <dgm:prSet/>
      <dgm:spPr/>
      <dgm:t>
        <a:bodyPr/>
        <a:lstStyle/>
        <a:p>
          <a:r>
            <a:rPr lang="en-US" dirty="0"/>
            <a:t>SAA Prioritization Tracker</a:t>
          </a:r>
        </a:p>
      </dgm:t>
    </dgm:pt>
    <dgm:pt modelId="{CF1A8156-49D0-4C4F-9E83-50E6A148AAE6}" type="parTrans" cxnId="{739FDB4E-7423-4F69-946C-C1DFDECF8D2A}">
      <dgm:prSet/>
      <dgm:spPr/>
      <dgm:t>
        <a:bodyPr/>
        <a:lstStyle/>
        <a:p>
          <a:endParaRPr lang="en-US"/>
        </a:p>
      </dgm:t>
    </dgm:pt>
    <dgm:pt modelId="{89FAAD2F-A74D-42B3-8526-CD4A2A12F480}" type="sibTrans" cxnId="{739FDB4E-7423-4F69-946C-C1DFDECF8D2A}">
      <dgm:prSet/>
      <dgm:spPr/>
      <dgm:t>
        <a:bodyPr/>
        <a:lstStyle/>
        <a:p>
          <a:endParaRPr lang="en-US"/>
        </a:p>
      </dgm:t>
    </dgm:pt>
    <dgm:pt modelId="{08BF3BDC-DF50-401F-A74C-BB26CA4E3885}">
      <dgm:prSet custT="1"/>
      <dgm:spPr/>
      <dgm:t>
        <a:bodyPr/>
        <a:lstStyle/>
        <a:p>
          <a:pPr>
            <a:lnSpc>
              <a:spcPct val="100000"/>
            </a:lnSpc>
            <a:spcAft>
              <a:spcPts val="0"/>
            </a:spcAft>
          </a:pPr>
          <a:r>
            <a:rPr lang="en-US" sz="1400" dirty="0"/>
            <a:t>Data from the export, paired with the SAA’s review of IJs, will be entered into the SAA Prioritization Tracker.</a:t>
          </a:r>
        </a:p>
      </dgm:t>
    </dgm:pt>
    <dgm:pt modelId="{9269256D-7EB4-4734-89A1-4EDABD7CC0C9}" type="parTrans" cxnId="{927FD0F2-29EC-468A-8D11-B3BEBC3F27B1}">
      <dgm:prSet/>
      <dgm:spPr/>
      <dgm:t>
        <a:bodyPr/>
        <a:lstStyle/>
        <a:p>
          <a:endParaRPr lang="en-US"/>
        </a:p>
      </dgm:t>
    </dgm:pt>
    <dgm:pt modelId="{28100AA0-3677-4259-AAD0-AB74DA84374A}" type="sibTrans" cxnId="{927FD0F2-29EC-468A-8D11-B3BEBC3F27B1}">
      <dgm:prSet/>
      <dgm:spPr/>
      <dgm:t>
        <a:bodyPr/>
        <a:lstStyle/>
        <a:p>
          <a:endParaRPr lang="en-US"/>
        </a:p>
      </dgm:t>
    </dgm:pt>
    <dgm:pt modelId="{3EB92368-6CEE-428D-BE08-6E97FC4DA0E9}">
      <dgm:prSet/>
      <dgm:spPr/>
      <dgm:t>
        <a:bodyPr/>
        <a:lstStyle/>
        <a:p>
          <a:r>
            <a:rPr lang="en-US" dirty="0"/>
            <a:t>Submission to FEMA</a:t>
          </a:r>
        </a:p>
      </dgm:t>
    </dgm:pt>
    <dgm:pt modelId="{4FCDA38D-F429-4514-9025-3C8088C1254E}" type="parTrans" cxnId="{2B625A6C-E813-428F-B015-C4441B782470}">
      <dgm:prSet/>
      <dgm:spPr/>
      <dgm:t>
        <a:bodyPr/>
        <a:lstStyle/>
        <a:p>
          <a:endParaRPr lang="en-US"/>
        </a:p>
      </dgm:t>
    </dgm:pt>
    <dgm:pt modelId="{1725C671-1060-4CC3-B28B-170AD051BB6B}" type="sibTrans" cxnId="{2B625A6C-E813-428F-B015-C4441B782470}">
      <dgm:prSet/>
      <dgm:spPr/>
      <dgm:t>
        <a:bodyPr/>
        <a:lstStyle/>
        <a:p>
          <a:endParaRPr lang="en-US"/>
        </a:p>
      </dgm:t>
    </dgm:pt>
    <dgm:pt modelId="{6BA4E23A-1FDD-4B7B-9E29-8DEE9C214624}">
      <dgm:prSet custT="1"/>
      <dgm:spPr/>
      <dgm:t>
        <a:bodyPr/>
        <a:lstStyle/>
        <a:p>
          <a:pPr>
            <a:lnSpc>
              <a:spcPct val="100000"/>
            </a:lnSpc>
            <a:spcAft>
              <a:spcPts val="0"/>
            </a:spcAft>
          </a:pPr>
          <a:r>
            <a:rPr lang="en-US" sz="1400" dirty="0"/>
            <a:t>SAA submits the Prioritization Tracker and IJs to FEMA via FEMA GO. </a:t>
          </a:r>
        </a:p>
      </dgm:t>
    </dgm:pt>
    <dgm:pt modelId="{32E882D1-A8B6-4934-A1F8-11527ECE7080}" type="parTrans" cxnId="{FA9EACB5-0612-4F19-AB5E-CACEBD3C3E06}">
      <dgm:prSet/>
      <dgm:spPr/>
      <dgm:t>
        <a:bodyPr/>
        <a:lstStyle/>
        <a:p>
          <a:endParaRPr lang="en-US"/>
        </a:p>
      </dgm:t>
    </dgm:pt>
    <dgm:pt modelId="{0DDC8121-A295-4BEB-B7F4-D74A1E9F5D53}" type="sibTrans" cxnId="{FA9EACB5-0612-4F19-AB5E-CACEBD3C3E06}">
      <dgm:prSet/>
      <dgm:spPr/>
      <dgm:t>
        <a:bodyPr/>
        <a:lstStyle/>
        <a:p>
          <a:endParaRPr lang="en-US"/>
        </a:p>
      </dgm:t>
    </dgm:pt>
    <dgm:pt modelId="{9F23E0A9-A2A8-49EA-B868-852E22108127}">
      <dgm:prSet custT="1"/>
      <dgm:spPr>
        <a:solidFill>
          <a:srgbClr val="BDE9FF">
            <a:alpha val="89804"/>
          </a:srgbClr>
        </a:solidFill>
        <a:ln w="3175">
          <a:solidFill>
            <a:schemeClr val="tx1">
              <a:alpha val="90000"/>
            </a:schemeClr>
          </a:solidFill>
        </a:ln>
      </dgm:spPr>
      <dgm:t>
        <a:bodyPr/>
        <a:lstStyle/>
        <a:p>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gm:t>
    </dgm:pt>
    <dgm:pt modelId="{E2AF4C15-13C3-474B-A946-BB6E59283F66}" type="parTrans" cxnId="{925C7D71-908F-4D23-B41F-DE43DE5FEFBB}">
      <dgm:prSet/>
      <dgm:spPr/>
      <dgm:t>
        <a:bodyPr/>
        <a:lstStyle/>
        <a:p>
          <a:endParaRPr lang="en-US"/>
        </a:p>
      </dgm:t>
    </dgm:pt>
    <dgm:pt modelId="{A44EE464-CBF6-4056-860D-E973F8734BD0}" type="sibTrans" cxnId="{925C7D71-908F-4D23-B41F-DE43DE5FEFBB}">
      <dgm:prSet/>
      <dgm:spPr/>
      <dgm:t>
        <a:bodyPr/>
        <a:lstStyle/>
        <a:p>
          <a:endParaRPr lang="en-US"/>
        </a:p>
      </dgm:t>
    </dgm:pt>
    <dgm:pt modelId="{2E3D9258-F510-49B8-894F-B33B2F233CEB}">
      <dgm:prSet custT="1"/>
      <dgm:spPr>
        <a:solidFill>
          <a:srgbClr val="BDE9FF">
            <a:alpha val="89804"/>
          </a:srgbClr>
        </a:solidFill>
        <a:ln w="3175">
          <a:solidFill>
            <a:schemeClr val="tx1">
              <a:alpha val="90000"/>
            </a:schemeClr>
          </a:solidFill>
        </a:ln>
      </dgm:spPr>
      <dgm: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gm:t>
    </dgm:pt>
    <dgm:pt modelId="{6A86631A-1499-4E9B-87CB-F66051C5D27E}" type="parTrans" cxnId="{3C03C63A-E4AB-401D-B242-58D026D4CB02}">
      <dgm:prSet/>
      <dgm:spPr/>
      <dgm:t>
        <a:bodyPr/>
        <a:lstStyle/>
        <a:p>
          <a:endParaRPr lang="en-US"/>
        </a:p>
      </dgm:t>
    </dgm:pt>
    <dgm:pt modelId="{8B480452-B003-42BD-AA48-CA4AD667E3AC}" type="sibTrans" cxnId="{3C03C63A-E4AB-401D-B242-58D026D4CB02}">
      <dgm:prSet/>
      <dgm:spPr/>
      <dgm:t>
        <a:bodyPr/>
        <a:lstStyle/>
        <a:p>
          <a:endParaRPr lang="en-US"/>
        </a:p>
      </dgm:t>
    </dgm:pt>
    <dgm:pt modelId="{9C9B496D-F69C-4609-9FF1-368665176137}">
      <dgm:prSet phldrT="[Text]" custT="1"/>
      <dgm:spPr>
        <a:solidFill>
          <a:srgbClr val="BDE9FF">
            <a:alpha val="89804"/>
          </a:srgbClr>
        </a:solidFill>
        <a:ln w="3175">
          <a:solidFill>
            <a:schemeClr val="tx1">
              <a:alpha val="90000"/>
            </a:schemeClr>
          </a:solidFill>
        </a:ln>
      </dgm:spPr>
      <dgm:t>
        <a:bodyPr/>
        <a:lstStyle/>
        <a:p>
          <a:pPr>
            <a:lnSpc>
              <a:spcPct val="100000"/>
            </a:lnSpc>
            <a:spcAft>
              <a:spcPts val="0"/>
            </a:spcAft>
          </a:pPr>
          <a:r>
            <a:rPr lang="en-US" sz="1200" i="1" dirty="0"/>
            <a:t>Note: SAAs may choose to use the NSGP IJ Export Assistance Data Collection &amp; Cleaning Tool to help conduct their scoring/review process if desired. </a:t>
          </a:r>
        </a:p>
      </dgm:t>
    </dgm:pt>
    <dgm:pt modelId="{74B2E751-88FD-4AA4-817B-04794ECF0B7A}" type="parTrans" cxnId="{08C7019C-D66E-42D5-B794-7AF7E3CE0790}">
      <dgm:prSet/>
      <dgm:spPr/>
      <dgm:t>
        <a:bodyPr/>
        <a:lstStyle/>
        <a:p>
          <a:endParaRPr lang="en-US"/>
        </a:p>
      </dgm:t>
    </dgm:pt>
    <dgm:pt modelId="{89339B51-E158-47F0-B43B-3369EC609F26}" type="sibTrans" cxnId="{08C7019C-D66E-42D5-B794-7AF7E3CE0790}">
      <dgm:prSet/>
      <dgm:spPr/>
      <dgm:t>
        <a:bodyPr/>
        <a:lstStyle/>
        <a:p>
          <a:endParaRPr lang="en-US"/>
        </a:p>
      </dgm:t>
    </dgm:pt>
    <dgm:pt modelId="{E08AB3E5-9E04-41CD-8499-668C29F18CEF}" type="pres">
      <dgm:prSet presAssocID="{85147151-380D-4D27-8125-C846D43898E8}" presName="Name0" presStyleCnt="0">
        <dgm:presLayoutVars>
          <dgm:dir/>
          <dgm:animLvl val="lvl"/>
          <dgm:resizeHandles val="exact"/>
        </dgm:presLayoutVars>
      </dgm:prSet>
      <dgm:spPr/>
    </dgm:pt>
    <dgm:pt modelId="{42066FC4-5E7D-4A79-86DC-46310A4FADA5}" type="pres">
      <dgm:prSet presAssocID="{21D860CC-560A-40A6-A864-05D4AD151140}" presName="vertFlow" presStyleCnt="0"/>
      <dgm:spPr/>
    </dgm:pt>
    <dgm:pt modelId="{4D42959B-C5F0-416D-9C09-DEBC00B9148C}" type="pres">
      <dgm:prSet presAssocID="{21D860CC-560A-40A6-A864-05D4AD151140}" presName="header" presStyleLbl="node1" presStyleIdx="0" presStyleCnt="5" custScaleX="75920"/>
      <dgm:spPr/>
    </dgm:pt>
    <dgm:pt modelId="{3A3AE649-8123-46A3-B61D-4681C970660A}" type="pres">
      <dgm:prSet presAssocID="{D157A0B6-7B0C-4579-9A32-7E80AD665D17}" presName="parTrans" presStyleLbl="sibTrans2D1" presStyleIdx="0" presStyleCnt="8"/>
      <dgm:spPr/>
    </dgm:pt>
    <dgm:pt modelId="{9DC2E829-4712-479F-8012-12D80DA4189B}" type="pres">
      <dgm:prSet presAssocID="{B500AC6B-4A17-4DF8-BD6B-B5AEF0070C21}" presName="child" presStyleLbl="alignAccFollowNode1" presStyleIdx="0" presStyleCnt="8" custScaleX="75920" custScaleY="258842">
        <dgm:presLayoutVars>
          <dgm:chMax val="0"/>
          <dgm:bulletEnabled val="1"/>
        </dgm:presLayoutVars>
      </dgm:prSet>
      <dgm:spPr/>
    </dgm:pt>
    <dgm:pt modelId="{61BDB3D2-E089-48CF-A258-592302DAE828}" type="pres">
      <dgm:prSet presAssocID="{21D860CC-560A-40A6-A864-05D4AD151140}" presName="hSp" presStyleCnt="0"/>
      <dgm:spPr/>
    </dgm:pt>
    <dgm:pt modelId="{DE31FF45-9EA3-404C-9319-38C7E798DB6A}" type="pres">
      <dgm:prSet presAssocID="{485105A5-BA64-4DED-B70D-8425A4F4F929}" presName="vertFlow" presStyleCnt="0"/>
      <dgm:spPr/>
    </dgm:pt>
    <dgm:pt modelId="{9DB5961F-3381-4178-A844-D7B52A194D09}" type="pres">
      <dgm:prSet presAssocID="{485105A5-BA64-4DED-B70D-8425A4F4F929}" presName="header" presStyleLbl="node1" presStyleIdx="1" presStyleCnt="5" custScaleX="109135"/>
      <dgm:spPr/>
    </dgm:pt>
    <dgm:pt modelId="{4BFC7306-E459-4D66-A5C1-324AEE1299E6}" type="pres">
      <dgm:prSet presAssocID="{10E3A99A-C0F6-4218-B47C-527CCB477E06}" presName="parTrans" presStyleLbl="sibTrans2D1" presStyleIdx="1" presStyleCnt="8"/>
      <dgm:spPr/>
    </dgm:pt>
    <dgm:pt modelId="{431AD7AE-9C0E-4CED-A8D6-91442088B853}" type="pres">
      <dgm:prSet presAssocID="{804A6456-30EB-4630-AC6F-D69D7EE65D99}" presName="child" presStyleLbl="alignAccFollowNode1" presStyleIdx="1" presStyleCnt="8" custScaleX="109135" custScaleY="258842">
        <dgm:presLayoutVars>
          <dgm:chMax val="0"/>
          <dgm:bulletEnabled val="1"/>
        </dgm:presLayoutVars>
      </dgm:prSet>
      <dgm:spPr/>
    </dgm:pt>
    <dgm:pt modelId="{F451B4D0-3377-468E-BCFC-DD39422FAD9A}" type="pres">
      <dgm:prSet presAssocID="{AC060FD2-D37A-4D91-981F-02A6FB398A65}" presName="sibTrans" presStyleLbl="sibTrans2D1" presStyleIdx="2" presStyleCnt="8"/>
      <dgm:spPr>
        <a:prstGeom prst="chevron">
          <a:avLst/>
        </a:prstGeom>
      </dgm:spPr>
    </dgm:pt>
    <dgm:pt modelId="{EF809DF7-73D2-48E6-835E-DE384947F2F7}" type="pres">
      <dgm:prSet presAssocID="{9F23E0A9-A2A8-49EA-B868-852E22108127}" presName="child" presStyleLbl="alignAccFollowNode1" presStyleIdx="2" presStyleCnt="8" custScaleX="109135" custScaleY="108091">
        <dgm:presLayoutVars>
          <dgm:chMax val="0"/>
          <dgm:bulletEnabled val="1"/>
        </dgm:presLayoutVars>
      </dgm:prSet>
      <dgm:spPr/>
    </dgm:pt>
    <dgm:pt modelId="{0DF5E8B1-03AD-4C98-B94D-7CF21F709F26}" type="pres">
      <dgm:prSet presAssocID="{A44EE464-CBF6-4056-860D-E973F8734BD0}" presName="sibTrans" presStyleLbl="sibTrans2D1" presStyleIdx="3" presStyleCnt="8"/>
      <dgm:spPr>
        <a:prstGeom prst="chevron">
          <a:avLst/>
        </a:prstGeom>
      </dgm:spPr>
    </dgm:pt>
    <dgm:pt modelId="{5F420085-4B6B-4511-8F7B-0653DE1E468A}" type="pres">
      <dgm:prSet presAssocID="{2E3D9258-F510-49B8-894F-B33B2F233CEB}" presName="child" presStyleLbl="alignAccFollowNode1" presStyleIdx="3" presStyleCnt="8" custScaleX="109135" custScaleY="263995">
        <dgm:presLayoutVars>
          <dgm:chMax val="0"/>
          <dgm:bulletEnabled val="1"/>
        </dgm:presLayoutVars>
      </dgm:prSet>
      <dgm:spPr/>
    </dgm:pt>
    <dgm:pt modelId="{3275BDF9-F8C9-435E-B4F1-EBA2DEC53884}" type="pres">
      <dgm:prSet presAssocID="{485105A5-BA64-4DED-B70D-8425A4F4F929}" presName="hSp" presStyleCnt="0"/>
      <dgm:spPr/>
    </dgm:pt>
    <dgm:pt modelId="{097EE8B3-5AC1-48FC-BC96-D2A341B47E02}" type="pres">
      <dgm:prSet presAssocID="{41AFF855-FB74-4BDA-8332-C8045ACE3AF8}" presName="vertFlow" presStyleCnt="0"/>
      <dgm:spPr/>
    </dgm:pt>
    <dgm:pt modelId="{A36FBE95-CFBC-4211-A64D-787672B1A6F1}" type="pres">
      <dgm:prSet presAssocID="{41AFF855-FB74-4BDA-8332-C8045ACE3AF8}" presName="header" presStyleLbl="node1" presStyleIdx="2" presStyleCnt="5" custScaleX="75920"/>
      <dgm:spPr/>
    </dgm:pt>
    <dgm:pt modelId="{FFD84AC2-CDED-4D39-8A28-44E7268E5CC7}" type="pres">
      <dgm:prSet presAssocID="{825EDB88-ED16-41E3-A216-B0289620AB68}" presName="parTrans" presStyleLbl="sibTrans2D1" presStyleIdx="4" presStyleCnt="8"/>
      <dgm:spPr/>
    </dgm:pt>
    <dgm:pt modelId="{693F8F78-3734-4F0E-90A2-755E3F3A2FCC}" type="pres">
      <dgm:prSet presAssocID="{AE936072-3659-4716-8D6A-C223CF0F8EB8}" presName="child" presStyleLbl="alignAccFollowNode1" presStyleIdx="4" presStyleCnt="8" custScaleX="75920" custScaleY="258842">
        <dgm:presLayoutVars>
          <dgm:chMax val="0"/>
          <dgm:bulletEnabled val="1"/>
        </dgm:presLayoutVars>
      </dgm:prSet>
      <dgm:spPr/>
    </dgm:pt>
    <dgm:pt modelId="{33A1E2E0-D55C-43B9-A0FD-C6CC67B5E9D1}" type="pres">
      <dgm:prSet presAssocID="{67F44328-5551-40E5-9871-AF4B7E9953AD}" presName="sibTrans" presStyleLbl="sibTrans2D1" presStyleIdx="5" presStyleCnt="8"/>
      <dgm:spPr>
        <a:prstGeom prst="chevron">
          <a:avLst/>
        </a:prstGeom>
      </dgm:spPr>
    </dgm:pt>
    <dgm:pt modelId="{7CA2D602-08D7-4E3E-ABB4-ACEBF9E4BEF1}" type="pres">
      <dgm:prSet presAssocID="{9C9B496D-F69C-4609-9FF1-368665176137}" presName="child" presStyleLbl="alignAccFollowNode1" presStyleIdx="5" presStyleCnt="8" custScaleX="75146" custScaleY="303662">
        <dgm:presLayoutVars>
          <dgm:chMax val="0"/>
          <dgm:bulletEnabled val="1"/>
        </dgm:presLayoutVars>
      </dgm:prSet>
      <dgm:spPr/>
    </dgm:pt>
    <dgm:pt modelId="{305623B8-BE6A-4B85-9D42-CE9B781BC5C9}" type="pres">
      <dgm:prSet presAssocID="{41AFF855-FB74-4BDA-8332-C8045ACE3AF8}" presName="hSp" presStyleCnt="0"/>
      <dgm:spPr/>
    </dgm:pt>
    <dgm:pt modelId="{D1DF092D-F4EB-404B-A1A4-2E059EB82AB5}" type="pres">
      <dgm:prSet presAssocID="{5E56D516-EDC3-43CD-A7FC-4238CBD253B8}" presName="vertFlow" presStyleCnt="0"/>
      <dgm:spPr/>
    </dgm:pt>
    <dgm:pt modelId="{94E35BBE-3D97-4BA5-ACAB-371C2B29F052}" type="pres">
      <dgm:prSet presAssocID="{5E56D516-EDC3-43CD-A7FC-4238CBD253B8}" presName="header" presStyleLbl="node1" presStyleIdx="3" presStyleCnt="5" custScaleX="113880"/>
      <dgm:spPr/>
    </dgm:pt>
    <dgm:pt modelId="{0EE595D8-27F3-4754-94A9-460A43FEFB8D}" type="pres">
      <dgm:prSet presAssocID="{9269256D-7EB4-4734-89A1-4EDABD7CC0C9}" presName="parTrans" presStyleLbl="sibTrans2D1" presStyleIdx="6" presStyleCnt="8"/>
      <dgm:spPr/>
    </dgm:pt>
    <dgm:pt modelId="{521AF0F5-939D-49C4-B35F-3443C2111680}" type="pres">
      <dgm:prSet presAssocID="{08BF3BDC-DF50-401F-A74C-BB26CA4E3885}" presName="child" presStyleLbl="alignAccFollowNode1" presStyleIdx="6" presStyleCnt="8" custAng="0" custScaleX="113880" custScaleY="258842">
        <dgm:presLayoutVars>
          <dgm:chMax val="0"/>
          <dgm:bulletEnabled val="1"/>
        </dgm:presLayoutVars>
      </dgm:prSet>
      <dgm:spPr/>
    </dgm:pt>
    <dgm:pt modelId="{265D51C4-571D-4217-B830-77AF8274B30A}" type="pres">
      <dgm:prSet presAssocID="{5E56D516-EDC3-43CD-A7FC-4238CBD253B8}" presName="hSp" presStyleCnt="0"/>
      <dgm:spPr/>
    </dgm:pt>
    <dgm:pt modelId="{81169331-50DB-4E9F-8880-35C695639A60}" type="pres">
      <dgm:prSet presAssocID="{3EB92368-6CEE-428D-BE08-6E97FC4DA0E9}" presName="vertFlow" presStyleCnt="0"/>
      <dgm:spPr/>
    </dgm:pt>
    <dgm:pt modelId="{A18EED10-AC8E-44D6-BEF3-7439756AD022}" type="pres">
      <dgm:prSet presAssocID="{3EB92368-6CEE-428D-BE08-6E97FC4DA0E9}" presName="header" presStyleLbl="node1" presStyleIdx="4" presStyleCnt="5"/>
      <dgm:spPr/>
    </dgm:pt>
    <dgm:pt modelId="{6609C384-AB25-4511-AE92-8F2DA1412E6C}" type="pres">
      <dgm:prSet presAssocID="{32E882D1-A8B6-4934-A1F8-11527ECE7080}" presName="parTrans" presStyleLbl="sibTrans2D1" presStyleIdx="7" presStyleCnt="8"/>
      <dgm:spPr/>
    </dgm:pt>
    <dgm:pt modelId="{9B44CE9E-89A5-49E9-85E0-27A8D2E73716}" type="pres">
      <dgm:prSet presAssocID="{6BA4E23A-1FDD-4B7B-9E29-8DEE9C214624}" presName="child" presStyleLbl="alignAccFollowNode1" presStyleIdx="7" presStyleCnt="8" custAng="0" custScaleY="258842">
        <dgm:presLayoutVars>
          <dgm:chMax val="0"/>
          <dgm:bulletEnabled val="1"/>
        </dgm:presLayoutVars>
      </dgm:prSet>
      <dgm:spPr/>
    </dgm:pt>
  </dgm:ptLst>
  <dgm:cxnLst>
    <dgm:cxn modelId="{98B0A40A-06D8-4D48-B30E-0AD26AB2B6D7}" type="presOf" srcId="{85147151-380D-4D27-8125-C846D43898E8}" destId="{E08AB3E5-9E04-41CD-8499-668C29F18CEF}" srcOrd="0" destOrd="0" presId="urn:microsoft.com/office/officeart/2005/8/layout/lProcess1"/>
    <dgm:cxn modelId="{29BC841E-DC34-48A4-B2BC-C38668A2C254}" srcId="{485105A5-BA64-4DED-B70D-8425A4F4F929}" destId="{804A6456-30EB-4630-AC6F-D69D7EE65D99}" srcOrd="0" destOrd="0" parTransId="{10E3A99A-C0F6-4218-B47C-527CCB477E06}" sibTransId="{AC060FD2-D37A-4D91-981F-02A6FB398A65}"/>
    <dgm:cxn modelId="{57E75428-FD1B-49A3-B514-89CED663729D}" type="presOf" srcId="{3EB92368-6CEE-428D-BE08-6E97FC4DA0E9}" destId="{A18EED10-AC8E-44D6-BEF3-7439756AD022}" srcOrd="0" destOrd="0" presId="urn:microsoft.com/office/officeart/2005/8/layout/lProcess1"/>
    <dgm:cxn modelId="{2C18452A-F105-496E-BF04-A0CD4AA610D2}" type="presOf" srcId="{AE936072-3659-4716-8D6A-C223CF0F8EB8}" destId="{693F8F78-3734-4F0E-90A2-755E3F3A2FCC}" srcOrd="0" destOrd="0" presId="urn:microsoft.com/office/officeart/2005/8/layout/lProcess1"/>
    <dgm:cxn modelId="{9015B62E-813D-4DE0-8813-21937ED7514C}" type="presOf" srcId="{D157A0B6-7B0C-4579-9A32-7E80AD665D17}" destId="{3A3AE649-8123-46A3-B61D-4681C970660A}" srcOrd="0" destOrd="0" presId="urn:microsoft.com/office/officeart/2005/8/layout/lProcess1"/>
    <dgm:cxn modelId="{04383230-DCBD-4582-BBB6-E7829F01B3C8}" type="presOf" srcId="{67F44328-5551-40E5-9871-AF4B7E9953AD}" destId="{33A1E2E0-D55C-43B9-A0FD-C6CC67B5E9D1}" srcOrd="0" destOrd="0" presId="urn:microsoft.com/office/officeart/2005/8/layout/lProcess1"/>
    <dgm:cxn modelId="{0B75B137-5D4F-4D05-8767-2792462D08E8}" srcId="{85147151-380D-4D27-8125-C846D43898E8}" destId="{41AFF855-FB74-4BDA-8332-C8045ACE3AF8}" srcOrd="2" destOrd="0" parTransId="{ACB643E4-DBE4-4620-B581-4E7F86567FEE}" sibTransId="{98D356B1-7AB4-445B-8F6A-1FE1D75921AD}"/>
    <dgm:cxn modelId="{3C03C63A-E4AB-401D-B242-58D026D4CB02}" srcId="{485105A5-BA64-4DED-B70D-8425A4F4F929}" destId="{2E3D9258-F510-49B8-894F-B33B2F233CEB}" srcOrd="2" destOrd="0" parTransId="{6A86631A-1499-4E9B-87CB-F66051C5D27E}" sibTransId="{8B480452-B003-42BD-AA48-CA4AD667E3AC}"/>
    <dgm:cxn modelId="{A8F3CF5E-6340-4E30-ABB8-9EE4707D1A04}" type="presOf" srcId="{41AFF855-FB74-4BDA-8332-C8045ACE3AF8}" destId="{A36FBE95-CFBC-4211-A64D-787672B1A6F1}" srcOrd="0" destOrd="0" presId="urn:microsoft.com/office/officeart/2005/8/layout/lProcess1"/>
    <dgm:cxn modelId="{B7F59F61-B464-4673-AEEA-F88855E5CCE6}" type="presOf" srcId="{21D860CC-560A-40A6-A864-05D4AD151140}" destId="{4D42959B-C5F0-416D-9C09-DEBC00B9148C}" srcOrd="0" destOrd="0" presId="urn:microsoft.com/office/officeart/2005/8/layout/lProcess1"/>
    <dgm:cxn modelId="{CF9ED36A-676A-46B0-B792-A020781873A2}" type="presOf" srcId="{2E3D9258-F510-49B8-894F-B33B2F233CEB}" destId="{5F420085-4B6B-4511-8F7B-0653DE1E468A}" srcOrd="0" destOrd="0" presId="urn:microsoft.com/office/officeart/2005/8/layout/lProcess1"/>
    <dgm:cxn modelId="{D6DD736C-7B87-4837-9E97-9A2347F6363C}" type="presOf" srcId="{825EDB88-ED16-41E3-A216-B0289620AB68}" destId="{FFD84AC2-CDED-4D39-8A28-44E7268E5CC7}" srcOrd="0" destOrd="0" presId="urn:microsoft.com/office/officeart/2005/8/layout/lProcess1"/>
    <dgm:cxn modelId="{2B625A6C-E813-428F-B015-C4441B782470}" srcId="{85147151-380D-4D27-8125-C846D43898E8}" destId="{3EB92368-6CEE-428D-BE08-6E97FC4DA0E9}" srcOrd="4" destOrd="0" parTransId="{4FCDA38D-F429-4514-9025-3C8088C1254E}" sibTransId="{1725C671-1060-4CC3-B28B-170AD051BB6B}"/>
    <dgm:cxn modelId="{F2E5F64C-8472-4EB9-9505-B3B74708D363}" type="presOf" srcId="{9F23E0A9-A2A8-49EA-B868-852E22108127}" destId="{EF809DF7-73D2-48E6-835E-DE384947F2F7}" srcOrd="0" destOrd="0" presId="urn:microsoft.com/office/officeart/2005/8/layout/lProcess1"/>
    <dgm:cxn modelId="{739FDB4E-7423-4F69-946C-C1DFDECF8D2A}" srcId="{85147151-380D-4D27-8125-C846D43898E8}" destId="{5E56D516-EDC3-43CD-A7FC-4238CBD253B8}" srcOrd="3" destOrd="0" parTransId="{CF1A8156-49D0-4C4F-9E83-50E6A148AAE6}" sibTransId="{89FAAD2F-A74D-42B3-8526-CD4A2A12F480}"/>
    <dgm:cxn modelId="{C07AD94F-9BEF-4E49-9EF9-B5EE2716B6FB}" type="presOf" srcId="{9C9B496D-F69C-4609-9FF1-368665176137}" destId="{7CA2D602-08D7-4E3E-ABB4-ACEBF9E4BEF1}" srcOrd="0" destOrd="0" presId="urn:microsoft.com/office/officeart/2005/8/layout/lProcess1"/>
    <dgm:cxn modelId="{925C7D71-908F-4D23-B41F-DE43DE5FEFBB}" srcId="{485105A5-BA64-4DED-B70D-8425A4F4F929}" destId="{9F23E0A9-A2A8-49EA-B868-852E22108127}" srcOrd="1" destOrd="0" parTransId="{E2AF4C15-13C3-474B-A946-BB6E59283F66}" sibTransId="{A44EE464-CBF6-4056-860D-E973F8734BD0}"/>
    <dgm:cxn modelId="{17C49C57-20FD-403F-AA36-F727287873AE}" srcId="{41AFF855-FB74-4BDA-8332-C8045ACE3AF8}" destId="{AE936072-3659-4716-8D6A-C223CF0F8EB8}" srcOrd="0" destOrd="0" parTransId="{825EDB88-ED16-41E3-A216-B0289620AB68}" sibTransId="{67F44328-5551-40E5-9871-AF4B7E9953AD}"/>
    <dgm:cxn modelId="{B3A47183-8C7A-4723-A653-D01C39F14A39}" type="presOf" srcId="{32E882D1-A8B6-4934-A1F8-11527ECE7080}" destId="{6609C384-AB25-4511-AE92-8F2DA1412E6C}" srcOrd="0" destOrd="0" presId="urn:microsoft.com/office/officeart/2005/8/layout/lProcess1"/>
    <dgm:cxn modelId="{0EC6599B-C321-4985-8CAB-32D1BFAE6F82}" type="presOf" srcId="{A44EE464-CBF6-4056-860D-E973F8734BD0}" destId="{0DF5E8B1-03AD-4C98-B94D-7CF21F709F26}" srcOrd="0" destOrd="0" presId="urn:microsoft.com/office/officeart/2005/8/layout/lProcess1"/>
    <dgm:cxn modelId="{08C7019C-D66E-42D5-B794-7AF7E3CE0790}" srcId="{41AFF855-FB74-4BDA-8332-C8045ACE3AF8}" destId="{9C9B496D-F69C-4609-9FF1-368665176137}" srcOrd="1" destOrd="0" parTransId="{74B2E751-88FD-4AA4-817B-04794ECF0B7A}" sibTransId="{89339B51-E158-47F0-B43B-3369EC609F26}"/>
    <dgm:cxn modelId="{7D00CBA6-DC59-4938-A782-AEB337A81E25}" type="presOf" srcId="{5E56D516-EDC3-43CD-A7FC-4238CBD253B8}" destId="{94E35BBE-3D97-4BA5-ACAB-371C2B29F052}" srcOrd="0" destOrd="0" presId="urn:microsoft.com/office/officeart/2005/8/layout/lProcess1"/>
    <dgm:cxn modelId="{37A7EEA9-57B8-428D-A8F8-96A475D56033}" type="presOf" srcId="{AC060FD2-D37A-4D91-981F-02A6FB398A65}" destId="{F451B4D0-3377-468E-BCFC-DD39422FAD9A}" srcOrd="0" destOrd="0" presId="urn:microsoft.com/office/officeart/2005/8/layout/lProcess1"/>
    <dgm:cxn modelId="{FA9EACB5-0612-4F19-AB5E-CACEBD3C3E06}" srcId="{3EB92368-6CEE-428D-BE08-6E97FC4DA0E9}" destId="{6BA4E23A-1FDD-4B7B-9E29-8DEE9C214624}" srcOrd="0" destOrd="0" parTransId="{32E882D1-A8B6-4934-A1F8-11527ECE7080}" sibTransId="{0DDC8121-A295-4BEB-B7F4-D74A1E9F5D53}"/>
    <dgm:cxn modelId="{038C16B9-EE63-4F3E-A086-463481913E52}" type="presOf" srcId="{10E3A99A-C0F6-4218-B47C-527CCB477E06}" destId="{4BFC7306-E459-4D66-A5C1-324AEE1299E6}" srcOrd="0" destOrd="0" presId="urn:microsoft.com/office/officeart/2005/8/layout/lProcess1"/>
    <dgm:cxn modelId="{5AFD33CC-F29C-4925-B3F1-467E4AEC5862}" srcId="{85147151-380D-4D27-8125-C846D43898E8}" destId="{21D860CC-560A-40A6-A864-05D4AD151140}" srcOrd="0" destOrd="0" parTransId="{DB727371-2731-4A35-9E85-456C6F26EF05}" sibTransId="{A9204042-5555-4E3C-A7EB-9AC8FB60FB1A}"/>
    <dgm:cxn modelId="{C6EAB1CE-5EFA-4398-823D-7087DDB76FFB}" type="presOf" srcId="{9269256D-7EB4-4734-89A1-4EDABD7CC0C9}" destId="{0EE595D8-27F3-4754-94A9-460A43FEFB8D}" srcOrd="0" destOrd="0" presId="urn:microsoft.com/office/officeart/2005/8/layout/lProcess1"/>
    <dgm:cxn modelId="{72418DD2-3ED7-4C02-A851-A9665DC7A67A}" type="presOf" srcId="{08BF3BDC-DF50-401F-A74C-BB26CA4E3885}" destId="{521AF0F5-939D-49C4-B35F-3443C2111680}" srcOrd="0" destOrd="0" presId="urn:microsoft.com/office/officeart/2005/8/layout/lProcess1"/>
    <dgm:cxn modelId="{11558CD8-D80E-4B42-8AA4-DA600A700EC1}" type="presOf" srcId="{485105A5-BA64-4DED-B70D-8425A4F4F929}" destId="{9DB5961F-3381-4178-A844-D7B52A194D09}" srcOrd="0" destOrd="0" presId="urn:microsoft.com/office/officeart/2005/8/layout/lProcess1"/>
    <dgm:cxn modelId="{42A25AD9-352A-4020-9FEB-4D97F86C5778}" type="presOf" srcId="{B500AC6B-4A17-4DF8-BD6B-B5AEF0070C21}" destId="{9DC2E829-4712-479F-8012-12D80DA4189B}" srcOrd="0" destOrd="0" presId="urn:microsoft.com/office/officeart/2005/8/layout/lProcess1"/>
    <dgm:cxn modelId="{E4E19ADD-3FA9-4D8E-B246-E77B02D3C000}" type="presOf" srcId="{6BA4E23A-1FDD-4B7B-9E29-8DEE9C214624}" destId="{9B44CE9E-89A5-49E9-85E0-27A8D2E73716}" srcOrd="0" destOrd="0" presId="urn:microsoft.com/office/officeart/2005/8/layout/lProcess1"/>
    <dgm:cxn modelId="{13B7D3E8-C9A6-42FE-9C9F-0952BEF90485}" type="presOf" srcId="{804A6456-30EB-4630-AC6F-D69D7EE65D99}" destId="{431AD7AE-9C0E-4CED-A8D6-91442088B853}" srcOrd="0" destOrd="0" presId="urn:microsoft.com/office/officeart/2005/8/layout/lProcess1"/>
    <dgm:cxn modelId="{927FD0F2-29EC-468A-8D11-B3BEBC3F27B1}" srcId="{5E56D516-EDC3-43CD-A7FC-4238CBD253B8}" destId="{08BF3BDC-DF50-401F-A74C-BB26CA4E3885}" srcOrd="0" destOrd="0" parTransId="{9269256D-7EB4-4734-89A1-4EDABD7CC0C9}" sibTransId="{28100AA0-3677-4259-AAD0-AB74DA84374A}"/>
    <dgm:cxn modelId="{E571A7F6-65E4-40ED-BCE1-43C485D765BA}" srcId="{21D860CC-560A-40A6-A864-05D4AD151140}" destId="{B500AC6B-4A17-4DF8-BD6B-B5AEF0070C21}" srcOrd="0" destOrd="0" parTransId="{D157A0B6-7B0C-4579-9A32-7E80AD665D17}" sibTransId="{06188B1C-1949-4736-B0B5-E1C2B6A80AA2}"/>
    <dgm:cxn modelId="{D9CDC9F7-8BA6-4F42-9F9C-E1F11A4C58B8}" srcId="{85147151-380D-4D27-8125-C846D43898E8}" destId="{485105A5-BA64-4DED-B70D-8425A4F4F929}" srcOrd="1" destOrd="0" parTransId="{2CEF7179-BA91-47CE-A5AC-4D91A0B8D690}" sibTransId="{C7DE4AC4-E983-4C9A-94D1-3AC2A4572C53}"/>
    <dgm:cxn modelId="{A08E1709-8867-46CE-862D-6508A004DD2F}" type="presParOf" srcId="{E08AB3E5-9E04-41CD-8499-668C29F18CEF}" destId="{42066FC4-5E7D-4A79-86DC-46310A4FADA5}" srcOrd="0" destOrd="0" presId="urn:microsoft.com/office/officeart/2005/8/layout/lProcess1"/>
    <dgm:cxn modelId="{B86E0087-9B9C-4C58-91FE-A125D00DFBF9}" type="presParOf" srcId="{42066FC4-5E7D-4A79-86DC-46310A4FADA5}" destId="{4D42959B-C5F0-416D-9C09-DEBC00B9148C}" srcOrd="0" destOrd="0" presId="urn:microsoft.com/office/officeart/2005/8/layout/lProcess1"/>
    <dgm:cxn modelId="{B87E5886-27FA-4369-8F65-504603455634}" type="presParOf" srcId="{42066FC4-5E7D-4A79-86DC-46310A4FADA5}" destId="{3A3AE649-8123-46A3-B61D-4681C970660A}" srcOrd="1" destOrd="0" presId="urn:microsoft.com/office/officeart/2005/8/layout/lProcess1"/>
    <dgm:cxn modelId="{3C8DD710-B3B6-4882-A931-94AD94B5FEB3}" type="presParOf" srcId="{42066FC4-5E7D-4A79-86DC-46310A4FADA5}" destId="{9DC2E829-4712-479F-8012-12D80DA4189B}" srcOrd="2" destOrd="0" presId="urn:microsoft.com/office/officeart/2005/8/layout/lProcess1"/>
    <dgm:cxn modelId="{11DAB397-F06E-424D-B94D-3705EA56A89C}" type="presParOf" srcId="{E08AB3E5-9E04-41CD-8499-668C29F18CEF}" destId="{61BDB3D2-E089-48CF-A258-592302DAE828}" srcOrd="1" destOrd="0" presId="urn:microsoft.com/office/officeart/2005/8/layout/lProcess1"/>
    <dgm:cxn modelId="{BDFD0B9E-B970-44E8-BC9C-F513A875B281}" type="presParOf" srcId="{E08AB3E5-9E04-41CD-8499-668C29F18CEF}" destId="{DE31FF45-9EA3-404C-9319-38C7E798DB6A}" srcOrd="2" destOrd="0" presId="urn:microsoft.com/office/officeart/2005/8/layout/lProcess1"/>
    <dgm:cxn modelId="{6F9360C3-AA24-4352-B5AD-CB8C361EF851}" type="presParOf" srcId="{DE31FF45-9EA3-404C-9319-38C7E798DB6A}" destId="{9DB5961F-3381-4178-A844-D7B52A194D09}" srcOrd="0" destOrd="0" presId="urn:microsoft.com/office/officeart/2005/8/layout/lProcess1"/>
    <dgm:cxn modelId="{927D733D-837E-42C1-B3A9-791459817911}" type="presParOf" srcId="{DE31FF45-9EA3-404C-9319-38C7E798DB6A}" destId="{4BFC7306-E459-4D66-A5C1-324AEE1299E6}" srcOrd="1" destOrd="0" presId="urn:microsoft.com/office/officeart/2005/8/layout/lProcess1"/>
    <dgm:cxn modelId="{E9D7B110-4C80-4823-AE05-CFCDBA1B7F9B}" type="presParOf" srcId="{DE31FF45-9EA3-404C-9319-38C7E798DB6A}" destId="{431AD7AE-9C0E-4CED-A8D6-91442088B853}" srcOrd="2" destOrd="0" presId="urn:microsoft.com/office/officeart/2005/8/layout/lProcess1"/>
    <dgm:cxn modelId="{EF4FBBF0-65C2-40F4-8AD7-A7A5271E8415}" type="presParOf" srcId="{DE31FF45-9EA3-404C-9319-38C7E798DB6A}" destId="{F451B4D0-3377-468E-BCFC-DD39422FAD9A}" srcOrd="3" destOrd="0" presId="urn:microsoft.com/office/officeart/2005/8/layout/lProcess1"/>
    <dgm:cxn modelId="{4F3B1864-D9FC-4382-8FE6-8D0BBDA50564}" type="presParOf" srcId="{DE31FF45-9EA3-404C-9319-38C7E798DB6A}" destId="{EF809DF7-73D2-48E6-835E-DE384947F2F7}" srcOrd="4" destOrd="0" presId="urn:microsoft.com/office/officeart/2005/8/layout/lProcess1"/>
    <dgm:cxn modelId="{7E3404C4-CFF3-4EB4-8E63-457D60D4D2D6}" type="presParOf" srcId="{DE31FF45-9EA3-404C-9319-38C7E798DB6A}" destId="{0DF5E8B1-03AD-4C98-B94D-7CF21F709F26}" srcOrd="5" destOrd="0" presId="urn:microsoft.com/office/officeart/2005/8/layout/lProcess1"/>
    <dgm:cxn modelId="{F2BADD1B-AC49-4D0C-B632-01345C810AC2}" type="presParOf" srcId="{DE31FF45-9EA3-404C-9319-38C7E798DB6A}" destId="{5F420085-4B6B-4511-8F7B-0653DE1E468A}" srcOrd="6" destOrd="0" presId="urn:microsoft.com/office/officeart/2005/8/layout/lProcess1"/>
    <dgm:cxn modelId="{9A430F1D-4C2A-49B3-9E0D-290275C8A7E7}" type="presParOf" srcId="{E08AB3E5-9E04-41CD-8499-668C29F18CEF}" destId="{3275BDF9-F8C9-435E-B4F1-EBA2DEC53884}" srcOrd="3" destOrd="0" presId="urn:microsoft.com/office/officeart/2005/8/layout/lProcess1"/>
    <dgm:cxn modelId="{CC036C1C-FA18-43A8-AB3C-1A8276FC66F6}" type="presParOf" srcId="{E08AB3E5-9E04-41CD-8499-668C29F18CEF}" destId="{097EE8B3-5AC1-48FC-BC96-D2A341B47E02}" srcOrd="4" destOrd="0" presId="urn:microsoft.com/office/officeart/2005/8/layout/lProcess1"/>
    <dgm:cxn modelId="{E8201849-C8D8-41D9-9116-4596CF255371}" type="presParOf" srcId="{097EE8B3-5AC1-48FC-BC96-D2A341B47E02}" destId="{A36FBE95-CFBC-4211-A64D-787672B1A6F1}" srcOrd="0" destOrd="0" presId="urn:microsoft.com/office/officeart/2005/8/layout/lProcess1"/>
    <dgm:cxn modelId="{4A3F90D9-4978-4F36-9863-14D7BF7A79DB}" type="presParOf" srcId="{097EE8B3-5AC1-48FC-BC96-D2A341B47E02}" destId="{FFD84AC2-CDED-4D39-8A28-44E7268E5CC7}" srcOrd="1" destOrd="0" presId="urn:microsoft.com/office/officeart/2005/8/layout/lProcess1"/>
    <dgm:cxn modelId="{D89FB4A1-B184-4DCB-AA5B-6E6746A1831C}" type="presParOf" srcId="{097EE8B3-5AC1-48FC-BC96-D2A341B47E02}" destId="{693F8F78-3734-4F0E-90A2-755E3F3A2FCC}" srcOrd="2" destOrd="0" presId="urn:microsoft.com/office/officeart/2005/8/layout/lProcess1"/>
    <dgm:cxn modelId="{871D2EEC-B49D-4324-B5F3-634ABB0BBC0C}" type="presParOf" srcId="{097EE8B3-5AC1-48FC-BC96-D2A341B47E02}" destId="{33A1E2E0-D55C-43B9-A0FD-C6CC67B5E9D1}" srcOrd="3" destOrd="0" presId="urn:microsoft.com/office/officeart/2005/8/layout/lProcess1"/>
    <dgm:cxn modelId="{EAD96E97-2579-44BC-8EB5-FA6FCCA52812}" type="presParOf" srcId="{097EE8B3-5AC1-48FC-BC96-D2A341B47E02}" destId="{7CA2D602-08D7-4E3E-ABB4-ACEBF9E4BEF1}" srcOrd="4" destOrd="0" presId="urn:microsoft.com/office/officeart/2005/8/layout/lProcess1"/>
    <dgm:cxn modelId="{628BA1F5-86EC-4503-BA6C-E8CD380A8497}" type="presParOf" srcId="{E08AB3E5-9E04-41CD-8499-668C29F18CEF}" destId="{305623B8-BE6A-4B85-9D42-CE9B781BC5C9}" srcOrd="5" destOrd="0" presId="urn:microsoft.com/office/officeart/2005/8/layout/lProcess1"/>
    <dgm:cxn modelId="{511E8744-3B6F-40FC-977B-BE0CA4A793DA}" type="presParOf" srcId="{E08AB3E5-9E04-41CD-8499-668C29F18CEF}" destId="{D1DF092D-F4EB-404B-A1A4-2E059EB82AB5}" srcOrd="6" destOrd="0" presId="urn:microsoft.com/office/officeart/2005/8/layout/lProcess1"/>
    <dgm:cxn modelId="{4DE31E6D-4002-4F7D-A181-73DFA55AEA19}" type="presParOf" srcId="{D1DF092D-F4EB-404B-A1A4-2E059EB82AB5}" destId="{94E35BBE-3D97-4BA5-ACAB-371C2B29F052}" srcOrd="0" destOrd="0" presId="urn:microsoft.com/office/officeart/2005/8/layout/lProcess1"/>
    <dgm:cxn modelId="{70332DE6-9229-4F6E-94A3-6C2098E9BFCB}" type="presParOf" srcId="{D1DF092D-F4EB-404B-A1A4-2E059EB82AB5}" destId="{0EE595D8-27F3-4754-94A9-460A43FEFB8D}" srcOrd="1" destOrd="0" presId="urn:microsoft.com/office/officeart/2005/8/layout/lProcess1"/>
    <dgm:cxn modelId="{BA542944-66B6-42CD-BC28-DE11524D2478}" type="presParOf" srcId="{D1DF092D-F4EB-404B-A1A4-2E059EB82AB5}" destId="{521AF0F5-939D-49C4-B35F-3443C2111680}" srcOrd="2" destOrd="0" presId="urn:microsoft.com/office/officeart/2005/8/layout/lProcess1"/>
    <dgm:cxn modelId="{BFE1F23C-3DD1-4020-8337-2F74E8E50EF9}" type="presParOf" srcId="{E08AB3E5-9E04-41CD-8499-668C29F18CEF}" destId="{265D51C4-571D-4217-B830-77AF8274B30A}" srcOrd="7" destOrd="0" presId="urn:microsoft.com/office/officeart/2005/8/layout/lProcess1"/>
    <dgm:cxn modelId="{2874B40E-4BA6-4D0D-BB2D-3F4A3BD12191}" type="presParOf" srcId="{E08AB3E5-9E04-41CD-8499-668C29F18CEF}" destId="{81169331-50DB-4E9F-8880-35C695639A60}" srcOrd="8" destOrd="0" presId="urn:microsoft.com/office/officeart/2005/8/layout/lProcess1"/>
    <dgm:cxn modelId="{86AA6484-6C75-4D72-BA63-C60C1C382C5F}" type="presParOf" srcId="{81169331-50DB-4E9F-8880-35C695639A60}" destId="{A18EED10-AC8E-44D6-BEF3-7439756AD022}" srcOrd="0" destOrd="0" presId="urn:microsoft.com/office/officeart/2005/8/layout/lProcess1"/>
    <dgm:cxn modelId="{6039A155-D327-45F9-A0A0-526D9C068F14}" type="presParOf" srcId="{81169331-50DB-4E9F-8880-35C695639A60}" destId="{6609C384-AB25-4511-AE92-8F2DA1412E6C}" srcOrd="1" destOrd="0" presId="urn:microsoft.com/office/officeart/2005/8/layout/lProcess1"/>
    <dgm:cxn modelId="{B3EFE553-3D24-439A-BD95-B3516FD4080D}" type="presParOf" srcId="{81169331-50DB-4E9F-8880-35C695639A60}" destId="{9B44CE9E-89A5-49E9-85E0-27A8D2E7371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959B-C5F0-416D-9C09-DEBC00B9148C}">
      <dsp:nvSpPr>
        <dsp:cNvPr id="0" name=""/>
        <dsp:cNvSpPr/>
      </dsp:nvSpPr>
      <dsp:spPr>
        <a:xfrm>
          <a:off x="985"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IJ Submissions</a:t>
          </a:r>
        </a:p>
      </dsp:txBody>
      <dsp:txXfrm>
        <a:off x="15860" y="68138"/>
        <a:ext cx="1512518" cy="478109"/>
      </dsp:txXfrm>
    </dsp:sp>
    <dsp:sp modelId="{3A3AE649-8123-46A3-B61D-4681C970660A}">
      <dsp:nvSpPr>
        <dsp:cNvPr id="0" name=""/>
        <dsp:cNvSpPr/>
      </dsp:nvSpPr>
      <dsp:spPr>
        <a:xfrm rot="5400000">
          <a:off x="727681"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2E829-4712-479F-8012-12D80DA4189B}">
      <dsp:nvSpPr>
        <dsp:cNvPr id="0" name=""/>
        <dsp:cNvSpPr/>
      </dsp:nvSpPr>
      <dsp:spPr>
        <a:xfrm>
          <a:off x="985"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Nonprofits submit completed application packages to SAAs. </a:t>
          </a:r>
        </a:p>
      </dsp:txBody>
      <dsp:txXfrm>
        <a:off x="39487" y="777376"/>
        <a:ext cx="1465264" cy="1237550"/>
      </dsp:txXfrm>
    </dsp:sp>
    <dsp:sp modelId="{9DB5961F-3381-4178-A844-D7B52A194D09}">
      <dsp:nvSpPr>
        <dsp:cNvPr id="0" name=""/>
        <dsp:cNvSpPr/>
      </dsp:nvSpPr>
      <dsp:spPr>
        <a:xfrm>
          <a:off x="1827654" y="53263"/>
          <a:ext cx="2217010"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Export Process</a:t>
          </a:r>
        </a:p>
      </dsp:txBody>
      <dsp:txXfrm>
        <a:off x="1842529" y="68138"/>
        <a:ext cx="2187260" cy="478109"/>
      </dsp:txXfrm>
    </dsp:sp>
    <dsp:sp modelId="{4BFC7306-E459-4D66-A5C1-324AEE1299E6}">
      <dsp:nvSpPr>
        <dsp:cNvPr id="0" name=""/>
        <dsp:cNvSpPr/>
      </dsp:nvSpPr>
      <dsp:spPr>
        <a:xfrm rot="5400000">
          <a:off x="28917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1AD7AE-9C0E-4CED-A8D6-91442088B853}">
      <dsp:nvSpPr>
        <dsp:cNvPr id="0" name=""/>
        <dsp:cNvSpPr/>
      </dsp:nvSpPr>
      <dsp:spPr>
        <a:xfrm>
          <a:off x="1827654" y="738874"/>
          <a:ext cx="2217010"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SAAs will collect all submitted IJs and conduct the Export Process.</a:t>
          </a:r>
        </a:p>
      </dsp:txBody>
      <dsp:txXfrm>
        <a:off x="1866156" y="777376"/>
        <a:ext cx="2140006" cy="1237550"/>
      </dsp:txXfrm>
    </dsp:sp>
    <dsp:sp modelId="{F451B4D0-3377-468E-BCFC-DD39422FAD9A}">
      <dsp:nvSpPr>
        <dsp:cNvPr id="0" name=""/>
        <dsp:cNvSpPr/>
      </dsp:nvSpPr>
      <dsp:spPr>
        <a:xfrm rot="5400000">
          <a:off x="2891722"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09DF7-73D2-48E6-835E-DE384947F2F7}">
      <dsp:nvSpPr>
        <dsp:cNvPr id="0" name=""/>
        <dsp:cNvSpPr/>
      </dsp:nvSpPr>
      <dsp:spPr>
        <a:xfrm>
          <a:off x="1827654" y="2231179"/>
          <a:ext cx="2217010" cy="548950"/>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sp:txBody>
      <dsp:txXfrm>
        <a:off x="1843732" y="2247257"/>
        <a:ext cx="2184854" cy="516794"/>
      </dsp:txXfrm>
    </dsp:sp>
    <dsp:sp modelId="{0DF5E8B1-03AD-4C98-B94D-7CF21F709F26}">
      <dsp:nvSpPr>
        <dsp:cNvPr id="0" name=""/>
        <dsp:cNvSpPr/>
      </dsp:nvSpPr>
      <dsp:spPr>
        <a:xfrm rot="5400000">
          <a:off x="2891722" y="2824567"/>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0085-4B6B-4511-8F7B-0653DE1E468A}">
      <dsp:nvSpPr>
        <dsp:cNvPr id="0" name=""/>
        <dsp:cNvSpPr/>
      </dsp:nvSpPr>
      <dsp:spPr>
        <a:xfrm>
          <a:off x="1827654" y="2957881"/>
          <a:ext cx="2217010" cy="1340724"/>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sp:txBody>
      <dsp:txXfrm>
        <a:off x="1866922" y="2997149"/>
        <a:ext cx="2138474" cy="1262188"/>
      </dsp:txXfrm>
    </dsp:sp>
    <dsp:sp modelId="{A36FBE95-CFBC-4211-A64D-787672B1A6F1}">
      <dsp:nvSpPr>
        <dsp:cNvPr id="0" name=""/>
        <dsp:cNvSpPr/>
      </dsp:nvSpPr>
      <dsp:spPr>
        <a:xfrm>
          <a:off x="4329067"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SAA Review</a:t>
          </a:r>
        </a:p>
      </dsp:txBody>
      <dsp:txXfrm>
        <a:off x="4343942" y="68138"/>
        <a:ext cx="1512518" cy="478109"/>
      </dsp:txXfrm>
    </dsp:sp>
    <dsp:sp modelId="{FFD84AC2-CDED-4D39-8A28-44E7268E5CC7}">
      <dsp:nvSpPr>
        <dsp:cNvPr id="0" name=""/>
        <dsp:cNvSpPr/>
      </dsp:nvSpPr>
      <dsp:spPr>
        <a:xfrm rot="5400000">
          <a:off x="5055763"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F8F78-3734-4F0E-90A2-755E3F3A2FCC}">
      <dsp:nvSpPr>
        <dsp:cNvPr id="0" name=""/>
        <dsp:cNvSpPr/>
      </dsp:nvSpPr>
      <dsp:spPr>
        <a:xfrm>
          <a:off x="4329067"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SAAs will conduct their review and scoring processes. </a:t>
          </a:r>
        </a:p>
      </dsp:txBody>
      <dsp:txXfrm>
        <a:off x="4367569" y="777376"/>
        <a:ext cx="1465264" cy="1237550"/>
      </dsp:txXfrm>
    </dsp:sp>
    <dsp:sp modelId="{33A1E2E0-D55C-43B9-A0FD-C6CC67B5E9D1}">
      <dsp:nvSpPr>
        <dsp:cNvPr id="0" name=""/>
        <dsp:cNvSpPr/>
      </dsp:nvSpPr>
      <dsp:spPr>
        <a:xfrm rot="5400000">
          <a:off x="5055763"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A2D602-08D7-4E3E-ABB4-ACEBF9E4BEF1}">
      <dsp:nvSpPr>
        <dsp:cNvPr id="0" name=""/>
        <dsp:cNvSpPr/>
      </dsp:nvSpPr>
      <dsp:spPr>
        <a:xfrm>
          <a:off x="4336928" y="2231179"/>
          <a:ext cx="1526545" cy="1542176"/>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en-US" sz="1200" i="1" kern="1200" dirty="0"/>
            <a:t>Note: SAAs may choose to use the NSGP IJ Export Assistance Data Collection &amp; Cleaning Tool to help conduct their scoring/review process if desired. </a:t>
          </a:r>
        </a:p>
      </dsp:txBody>
      <dsp:txXfrm>
        <a:off x="4381639" y="2275890"/>
        <a:ext cx="1437123" cy="1452754"/>
      </dsp:txXfrm>
    </dsp:sp>
    <dsp:sp modelId="{94E35BBE-3D97-4BA5-ACAB-371C2B29F052}">
      <dsp:nvSpPr>
        <dsp:cNvPr id="0" name=""/>
        <dsp:cNvSpPr/>
      </dsp:nvSpPr>
      <dsp:spPr>
        <a:xfrm>
          <a:off x="6155737" y="53263"/>
          <a:ext cx="2313402"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SAA Prioritization Tracker</a:t>
          </a:r>
        </a:p>
      </dsp:txBody>
      <dsp:txXfrm>
        <a:off x="6170612" y="68138"/>
        <a:ext cx="2283652" cy="478109"/>
      </dsp:txXfrm>
    </dsp:sp>
    <dsp:sp modelId="{0EE595D8-27F3-4754-94A9-460A43FEFB8D}">
      <dsp:nvSpPr>
        <dsp:cNvPr id="0" name=""/>
        <dsp:cNvSpPr/>
      </dsp:nvSpPr>
      <dsp:spPr>
        <a:xfrm rot="5400000">
          <a:off x="7268000"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1AF0F5-939D-49C4-B35F-3443C2111680}">
      <dsp:nvSpPr>
        <dsp:cNvPr id="0" name=""/>
        <dsp:cNvSpPr/>
      </dsp:nvSpPr>
      <dsp:spPr>
        <a:xfrm>
          <a:off x="6155737" y="738874"/>
          <a:ext cx="2313402"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Data from the export, paired with the SAA’s review of IJs, will be entered into the SAA Prioritization Tracker.</a:t>
          </a:r>
        </a:p>
      </dsp:txBody>
      <dsp:txXfrm>
        <a:off x="6194239" y="777376"/>
        <a:ext cx="2236398" cy="1237550"/>
      </dsp:txXfrm>
    </dsp:sp>
    <dsp:sp modelId="{A18EED10-AC8E-44D6-BEF3-7439756AD022}">
      <dsp:nvSpPr>
        <dsp:cNvPr id="0" name=""/>
        <dsp:cNvSpPr/>
      </dsp:nvSpPr>
      <dsp:spPr>
        <a:xfrm>
          <a:off x="8753541" y="53263"/>
          <a:ext cx="203143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Submission to FEMA</a:t>
          </a:r>
        </a:p>
      </dsp:txBody>
      <dsp:txXfrm>
        <a:off x="8768416" y="68138"/>
        <a:ext cx="2001688" cy="478109"/>
      </dsp:txXfrm>
    </dsp:sp>
    <dsp:sp modelId="{6609C384-AB25-4511-AE92-8F2DA1412E6C}">
      <dsp:nvSpPr>
        <dsp:cNvPr id="0" name=""/>
        <dsp:cNvSpPr/>
      </dsp:nvSpPr>
      <dsp:spPr>
        <a:xfrm rot="5400000">
          <a:off x="97248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4CE9E-89A5-49E9-85E0-27A8D2E73716}">
      <dsp:nvSpPr>
        <dsp:cNvPr id="0" name=""/>
        <dsp:cNvSpPr/>
      </dsp:nvSpPr>
      <dsp:spPr>
        <a:xfrm>
          <a:off x="8753541" y="738874"/>
          <a:ext cx="203143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 submits the Prioritization Tracker and IJs to FEMA via FEMA GO. </a:t>
          </a:r>
        </a:p>
      </dsp:txBody>
      <dsp:txXfrm>
        <a:off x="8792043" y="777376"/>
        <a:ext cx="1954434" cy="12375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425E-23F2-45EE-BD12-651834D67148}" type="datetimeFigureOut">
              <a:rPr lang="en-US" smtClean="0"/>
              <a:t>6/10/2026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09E5B-6104-4F05-9425-0A95FF8185F8}" type="slidenum">
              <a:rPr lang="en-US" smtClean="0"/>
              <a:t>‹#›</a:t>
            </a:fld>
            <a:endParaRPr lang="en-US"/>
          </a:p>
        </p:txBody>
      </p:sp>
    </p:spTree>
    <p:extLst>
      <p:ext uri="{BB962C8B-B14F-4D97-AF65-F5344CB8AC3E}">
        <p14:creationId xmlns:p14="http://schemas.microsoft.com/office/powerpoint/2010/main" val="38766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 Image Option 2</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20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212760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26</a:t>
            </a:fld>
            <a:endParaRPr lang="en-US"/>
          </a:p>
        </p:txBody>
      </p:sp>
    </p:spTree>
    <p:extLst>
      <p:ext uri="{BB962C8B-B14F-4D97-AF65-F5344CB8AC3E}">
        <p14:creationId xmlns:p14="http://schemas.microsoft.com/office/powerpoint/2010/main" val="19918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27</a:t>
            </a:fld>
            <a:endParaRPr lang="en-US"/>
          </a:p>
        </p:txBody>
      </p:sp>
    </p:spTree>
    <p:extLst>
      <p:ext uri="{BB962C8B-B14F-4D97-AF65-F5344CB8AC3E}">
        <p14:creationId xmlns:p14="http://schemas.microsoft.com/office/powerpoint/2010/main" val="378320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851B-6C83-4CDC-BE30-29E7B3A09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BD347-E746-4F2D-B794-B3AC1F2B4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24085-BB8C-4CCE-B449-70BDB9C8323E}"/>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5" name="Footer Placeholder 4">
            <a:extLst>
              <a:ext uri="{FF2B5EF4-FFF2-40B4-BE49-F238E27FC236}">
                <a16:creationId xmlns:a16="http://schemas.microsoft.com/office/drawing/2014/main" id="{5260EE6B-679D-4DB5-AA77-41203E196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B44BF-4D18-4650-88AD-37682E6FE636}"/>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56034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16-B5D4-4A21-985E-A538B7B2D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04A99-B852-44A0-BE15-DE44BFAC3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CF156-9ABD-450C-9061-91421367F6FD}"/>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5" name="Footer Placeholder 4">
            <a:extLst>
              <a:ext uri="{FF2B5EF4-FFF2-40B4-BE49-F238E27FC236}">
                <a16:creationId xmlns:a16="http://schemas.microsoft.com/office/drawing/2014/main" id="{BBF9469C-B7FF-45D2-91C5-45F44DAD0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D1290-4525-46B4-88F5-B127E5544E0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1409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0FEAF-5075-4426-8123-160DEDFB6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BFBC6-D178-444C-A3C4-EA6AC3014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11300-15FE-460D-B01B-EB75182EA647}"/>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5" name="Footer Placeholder 4">
            <a:extLst>
              <a:ext uri="{FF2B5EF4-FFF2-40B4-BE49-F238E27FC236}">
                <a16:creationId xmlns:a16="http://schemas.microsoft.com/office/drawing/2014/main" id="{4B83A697-DF36-41D7-BA26-B11E37FC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6338F-E591-494F-B397-E92625528684}"/>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98685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13835394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667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75411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28161197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95008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95827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53700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9761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33C8-5494-4C9A-AB0D-F6BDB4032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61BD3-4AEF-4140-8A54-EBA5087BA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4D3AF-ED83-4C25-9433-D8008CE4AB71}"/>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5" name="Footer Placeholder 4">
            <a:extLst>
              <a:ext uri="{FF2B5EF4-FFF2-40B4-BE49-F238E27FC236}">
                <a16:creationId xmlns:a16="http://schemas.microsoft.com/office/drawing/2014/main" id="{7013E745-5F81-45D5-84C8-E9D0880BC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59194-2305-46A1-A172-09ACD83AA3E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2413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1453655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22975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213839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5413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7991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2364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19722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2628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1026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53982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D2E6-B89B-4EAB-9840-C17A91C2E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CB13D-2C3C-46B6-A569-5BD652FBA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FE094-A7B0-4446-B463-721B6CA254AC}"/>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5" name="Footer Placeholder 4">
            <a:extLst>
              <a:ext uri="{FF2B5EF4-FFF2-40B4-BE49-F238E27FC236}">
                <a16:creationId xmlns:a16="http://schemas.microsoft.com/office/drawing/2014/main" id="{73C2C6D3-7D9C-45FC-9F02-919D23403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EC46B-880D-43A3-BFDC-AB86237F39C3}"/>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79738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2549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79E-AD74-4A15-A61D-D3AE1145A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BFA82-F488-48E4-AFDF-6C1B17BE8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8B7ED-7B97-4057-9138-30CD2411B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809EC-AA04-441B-9487-5228ECFB4BDF}"/>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6" name="Footer Placeholder 5">
            <a:extLst>
              <a:ext uri="{FF2B5EF4-FFF2-40B4-BE49-F238E27FC236}">
                <a16:creationId xmlns:a16="http://schemas.microsoft.com/office/drawing/2014/main" id="{A30AAA73-A9F5-4471-A619-5DE8E57A4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6F7A-5AEA-41AD-828F-1827A2FD7BA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265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337-EEA2-489B-A6B8-249CA1690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A1BEE-A126-4137-AE87-029A19CC6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235A9-0A4F-4D93-ABC3-A84925B96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D383D-943D-4AA8-8600-5AC320C44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DF6DC-9F00-480C-A8DA-2BF72374B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2CB96-439E-4D23-AF59-F7A923C96D50}"/>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8" name="Footer Placeholder 7">
            <a:extLst>
              <a:ext uri="{FF2B5EF4-FFF2-40B4-BE49-F238E27FC236}">
                <a16:creationId xmlns:a16="http://schemas.microsoft.com/office/drawing/2014/main" id="{347F4CFB-8971-4A85-A9F7-D6698A9A8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B9A1FE-D9FA-4D56-B9EB-871BFC336ED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96615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BEE-CC97-4CC5-BE0A-D43EC244D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12FC8-BDE1-4889-A1AA-8994B10B6902}"/>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4" name="Footer Placeholder 3">
            <a:extLst>
              <a:ext uri="{FF2B5EF4-FFF2-40B4-BE49-F238E27FC236}">
                <a16:creationId xmlns:a16="http://schemas.microsoft.com/office/drawing/2014/main" id="{A315A070-D11C-4A0B-87AD-44B4FFFB9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D99F-FC13-498A-8237-6B0E8313B44E}"/>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50200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C4AAC-7081-4399-9489-07A2253862FA}"/>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3" name="Footer Placeholder 2">
            <a:extLst>
              <a:ext uri="{FF2B5EF4-FFF2-40B4-BE49-F238E27FC236}">
                <a16:creationId xmlns:a16="http://schemas.microsoft.com/office/drawing/2014/main" id="{646ACB19-C6A8-4039-92C7-CE590E4C94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A4D8B7-49C6-4AE7-AC4A-BC2DAB7BDAC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83381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19A9-46E2-4A08-A8C8-CECB39566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2542B-E793-43C7-91EB-A43F795B3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759BB-6064-4CE0-8B66-1598C8B2F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D3B83-B7B1-41E1-ADA9-A82AC4569CD3}"/>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6" name="Footer Placeholder 5">
            <a:extLst>
              <a:ext uri="{FF2B5EF4-FFF2-40B4-BE49-F238E27FC236}">
                <a16:creationId xmlns:a16="http://schemas.microsoft.com/office/drawing/2014/main" id="{3F50780B-2E6E-47A6-83CB-FE87FE64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81F85-C048-4291-A3E6-E9B4FC47411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7636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8F61-2783-4013-A91D-68F385A9E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7F64D-AB06-45D2-A377-B19EA05DC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5123E-C682-48D6-B1A2-14D735DC0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83E2B-F819-443D-A669-9974EB08572E}"/>
              </a:ext>
            </a:extLst>
          </p:cNvPr>
          <p:cNvSpPr>
            <a:spLocks noGrp="1"/>
          </p:cNvSpPr>
          <p:nvPr>
            <p:ph type="dt" sz="half" idx="10"/>
          </p:nvPr>
        </p:nvSpPr>
        <p:spPr/>
        <p:txBody>
          <a:bodyPr/>
          <a:lstStyle/>
          <a:p>
            <a:fld id="{1E661F96-FFF0-4769-AFAD-7789109F9FFC}" type="datetimeFigureOut">
              <a:rPr lang="en-US" smtClean="0"/>
              <a:t>6/10/2026</a:t>
            </a:fld>
            <a:endParaRPr lang="en-US"/>
          </a:p>
        </p:txBody>
      </p:sp>
      <p:sp>
        <p:nvSpPr>
          <p:cNvPr id="6" name="Footer Placeholder 5">
            <a:extLst>
              <a:ext uri="{FF2B5EF4-FFF2-40B4-BE49-F238E27FC236}">
                <a16:creationId xmlns:a16="http://schemas.microsoft.com/office/drawing/2014/main" id="{20CC266C-0155-4168-92AD-DB108F4FB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D67B3-E13D-44AD-84A4-30262CC64F4C}"/>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5434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EB893-1B32-4189-890F-E09C73EDE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1F200-5FDE-4EA7-ACFF-457FCB5F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1D2E8-0FFB-4D28-BE94-5043EF3CB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1F96-FFF0-4769-AFAD-7789109F9FFC}" type="datetimeFigureOut">
              <a:rPr lang="en-US" smtClean="0"/>
              <a:t>6/10/2026</a:t>
            </a:fld>
            <a:endParaRPr lang="en-US"/>
          </a:p>
        </p:txBody>
      </p:sp>
      <p:sp>
        <p:nvSpPr>
          <p:cNvPr id="5" name="Footer Placeholder 4">
            <a:extLst>
              <a:ext uri="{FF2B5EF4-FFF2-40B4-BE49-F238E27FC236}">
                <a16:creationId xmlns:a16="http://schemas.microsoft.com/office/drawing/2014/main" id="{7DD61236-7768-4882-BDAF-D7C2720F7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A9AF1-B2D7-4607-8038-CE0840E5D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7DD0-7D4E-4FC9-B6B2-9A1E3216854C}" type="slidenum">
              <a:rPr lang="en-US" smtClean="0"/>
              <a:t>‹#›</a:t>
            </a:fld>
            <a:endParaRPr lang="en-US"/>
          </a:p>
        </p:txBody>
      </p:sp>
    </p:spTree>
    <p:extLst>
      <p:ext uri="{BB962C8B-B14F-4D97-AF65-F5344CB8AC3E}">
        <p14:creationId xmlns:p14="http://schemas.microsoft.com/office/powerpoint/2010/main" val="74613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6/10/2026</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9952081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png"/><Relationship Id="rId18" Type="http://schemas.openxmlformats.org/officeDocument/2006/relationships/slide" Target="slide20.xml"/><Relationship Id="rId3" Type="http://schemas.openxmlformats.org/officeDocument/2006/relationships/slide" Target="slide3.xml"/><Relationship Id="rId21" Type="http://schemas.openxmlformats.org/officeDocument/2006/relationships/slide" Target="slide28.xml"/><Relationship Id="rId7" Type="http://schemas.openxmlformats.org/officeDocument/2006/relationships/image" Target="../media/image10.png"/><Relationship Id="rId12" Type="http://schemas.openxmlformats.org/officeDocument/2006/relationships/slide" Target="slide11.xml"/><Relationship Id="rId17" Type="http://schemas.openxmlformats.org/officeDocument/2006/relationships/image" Target="../media/image17.svg"/><Relationship Id="rId2" Type="http://schemas.openxmlformats.org/officeDocument/2006/relationships/slideLayout" Target="../slideLayouts/slideLayout23.xml"/><Relationship Id="rId16" Type="http://schemas.openxmlformats.org/officeDocument/2006/relationships/image" Target="../media/image16.png"/><Relationship Id="rId20" Type="http://schemas.openxmlformats.org/officeDocument/2006/relationships/image" Target="../media/image19.svg"/><Relationship Id="rId1" Type="http://schemas.openxmlformats.org/officeDocument/2006/relationships/themeOverride" Target="../theme/themeOverride1.xml"/><Relationship Id="rId6" Type="http://schemas.openxmlformats.org/officeDocument/2006/relationships/slide" Target="slide6.xml"/><Relationship Id="rId11" Type="http://schemas.openxmlformats.org/officeDocument/2006/relationships/image" Target="../media/image13.svg"/><Relationship Id="rId5" Type="http://schemas.openxmlformats.org/officeDocument/2006/relationships/image" Target="../media/image9.svg"/><Relationship Id="rId15" Type="http://schemas.openxmlformats.org/officeDocument/2006/relationships/slide" Target="slide13.xml"/><Relationship Id="rId23" Type="http://schemas.openxmlformats.org/officeDocument/2006/relationships/image" Target="../media/image21.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slide" Target="slide9.xml"/><Relationship Id="rId14" Type="http://schemas.openxmlformats.org/officeDocument/2006/relationships/image" Target="../media/image15.sv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FEMA-NSGP@fema.dhs.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p:txBody>
          <a:bodyPr/>
          <a:lstStyle/>
          <a:p>
            <a:r>
              <a:rPr lang="en-US" sz="4800" dirty="0"/>
              <a:t>FY 2026 NSGP Process Overview for State Administrative Agencies (SAAs)</a:t>
            </a:r>
          </a:p>
        </p:txBody>
      </p:sp>
      <p:sp>
        <p:nvSpPr>
          <p:cNvPr id="3" name="Text Placeholder 2">
            <a:extLst>
              <a:ext uri="{FF2B5EF4-FFF2-40B4-BE49-F238E27FC236}">
                <a16:creationId xmlns:a16="http://schemas.microsoft.com/office/drawing/2014/main" id="{39CED87B-1A0F-8F4C-8666-B2142F1F75D4}"/>
              </a:ext>
            </a:extLst>
          </p:cNvPr>
          <p:cNvSpPr>
            <a:spLocks noGrp="1"/>
          </p:cNvSpPr>
          <p:nvPr>
            <p:ph type="body" sz="quarter" idx="10"/>
          </p:nvPr>
        </p:nvSpPr>
        <p:spPr>
          <a:xfrm>
            <a:off x="738189" y="2475944"/>
            <a:ext cx="10708748" cy="1148366"/>
          </a:xfrm>
        </p:spPr>
        <p:txBody>
          <a:bodyPr/>
          <a:lstStyle/>
          <a:p>
            <a:r>
              <a:rPr lang="en-US" dirty="0">
                <a:ea typeface="Open Sans" panose="020B0606030504020204" pitchFamily="34" charset="0"/>
                <a:cs typeface="Open Sans" panose="020B0606030504020204" pitchFamily="34" charset="0"/>
              </a:rPr>
              <a:t>Grant Programs Directorate</a:t>
            </a:r>
          </a:p>
          <a:p>
            <a:r>
              <a:rPr lang="en-US" dirty="0">
                <a:ea typeface="Open Sans" panose="020B0606030504020204" pitchFamily="34" charset="0"/>
                <a:cs typeface="Open Sans" panose="020B0606030504020204" pitchFamily="34" charset="0"/>
              </a:rPr>
              <a:t>Federal Emergency Management Agency </a:t>
            </a:r>
          </a:p>
          <a:p>
            <a:endParaRPr lang="en-US" dirty="0"/>
          </a:p>
        </p:txBody>
      </p:sp>
    </p:spTree>
    <p:extLst>
      <p:ext uri="{BB962C8B-B14F-4D97-AF65-F5344CB8AC3E}">
        <p14:creationId xmlns:p14="http://schemas.microsoft.com/office/powerpoint/2010/main" val="1899357851"/>
      </p:ext>
    </p:extLst>
  </p:cSld>
  <p:clrMapOvr>
    <a:masterClrMapping/>
  </p:clrMapOvr>
  <mc:AlternateContent xmlns:mc="http://schemas.openxmlformats.org/markup-compatibility/2006" xmlns:p14="http://schemas.microsoft.com/office/powerpoint/2010/main">
    <mc:Choice Requires="p14">
      <p:transition spd="slow" p14:dur="2000" advTm="90015"/>
    </mc:Choice>
    <mc:Fallback xmlns="">
      <p:transition spd="slow" advTm="90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Terminology</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5" y="1321070"/>
            <a:ext cx="11060238" cy="4452501"/>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Investment Justification (IJ)</a:t>
            </a:r>
            <a:r>
              <a:rPr lang="en-US" sz="1600" dirty="0"/>
              <a:t>: </a:t>
            </a:r>
            <a:r>
              <a:rPr lang="en-US" sz="1400" dirty="0"/>
              <a:t>The IJ is the only portion of a nonprofit’s application package that will be provided to and reviewed by FEMA. For FY 2026, this form is an updated PDF template. This will allow for better data collection for both the SAA and FEMA and will be more accessible for users with assistive devices.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Process: </a:t>
            </a:r>
            <a:r>
              <a:rPr lang="en-US" sz="1400" dirty="0">
                <a:ea typeface="+mj-ea"/>
                <a:cs typeface="+mj-cs"/>
              </a:rPr>
              <a:t>The added benefit of the PDF IJ template is that all entered information can be easily retrieved from	the template(s) with one automated export process. This export process refers to the steps SAAs will take to retrieve all provided data from all IJs. The end result of the export process is an Excel file.  </a:t>
            </a:r>
            <a:endParaRPr lang="en-US" sz="1600" dirty="0">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File: </a:t>
            </a:r>
            <a:r>
              <a:rPr lang="en-US" sz="1400" dirty="0">
                <a:ea typeface="+mj-ea"/>
                <a:cs typeface="+mj-cs"/>
              </a:rPr>
              <a:t>The export file refers to the Excel document that your computer will automatically created create as a result of the export process. This file contains raw data from ALL available fields in the IJ. It is not submitted to FEMA, but the provided NSGP IJ Export Assistance Data Collection &amp; Cleaning Tool will transform this raw data into usable information you will eventually send to FEMA in the SAA Prioritization Tracker. </a:t>
            </a:r>
            <a:endParaRPr lang="en-US" sz="1400"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NSGP IJ Export Assistance Data Collection &amp; Cleaning Tool:</a:t>
            </a:r>
            <a:r>
              <a:rPr lang="en-US" sz="1400" dirty="0">
                <a:ea typeface="+mj-ea"/>
                <a:cs typeface="+mj-cs"/>
              </a:rPr>
              <a:t> This file is </a:t>
            </a:r>
            <a:r>
              <a:rPr lang="en-US" sz="1400" b="1" dirty="0">
                <a:ea typeface="+mj-ea"/>
                <a:cs typeface="+mj-cs"/>
              </a:rPr>
              <a:t>not</a:t>
            </a:r>
            <a:r>
              <a:rPr lang="en-US" sz="1400" dirty="0">
                <a:ea typeface="+mj-ea"/>
                <a:cs typeface="+mj-cs"/>
              </a:rPr>
              <a:t> required material. It was developed specifically for the NSGP process to take the raw data from the export file and automatically transform it into the format and order required on the SAA Prioritization Tracker. It is intended to significantly reduce the administrative burden faced by the SAAs. This file does have a built-in scoring tool if SAAs choose to use it, but it is not required.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Migration Process: </a:t>
            </a:r>
            <a:r>
              <a:rPr lang="en-US" sz="1400" dirty="0">
                <a:ea typeface="+mj-ea"/>
                <a:cs typeface="+mj-cs"/>
              </a:rPr>
              <a:t>This refers to the process of copying the exported data from Investment Justifications into the SAA Prioritization Tracker.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SAA Prioritization Tracker: </a:t>
            </a:r>
            <a:r>
              <a:rPr lang="en-US" sz="1400" dirty="0">
                <a:ea typeface="+mj-ea"/>
                <a:cs typeface="+mj-cs"/>
              </a:rPr>
              <a:t>The SAA Prioritization Tracker is an Excel document provided to the SAAs by FEMA to record all submitted Investment Justifications. It will be submitted to FEMA and is the basis for the federal review process. </a:t>
            </a:r>
            <a:endParaRPr lang="en-US" sz="1600" dirty="0">
              <a:solidFill>
                <a:srgbClr val="005288"/>
              </a:solidFill>
              <a:latin typeface="+mj-lt"/>
              <a:ea typeface="+mj-ea"/>
              <a:cs typeface="+mj-cs"/>
            </a:endParaRPr>
          </a:p>
        </p:txBody>
      </p:sp>
    </p:spTree>
    <p:extLst>
      <p:ext uri="{BB962C8B-B14F-4D97-AF65-F5344CB8AC3E}">
        <p14:creationId xmlns:p14="http://schemas.microsoft.com/office/powerpoint/2010/main" val="36293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Suggested Export Process Map </a:t>
            </a:r>
            <a:endParaRPr lang="en-US" sz="4800" i="1" dirty="0"/>
          </a:p>
        </p:txBody>
      </p:sp>
    </p:spTree>
    <p:extLst>
      <p:ext uri="{BB962C8B-B14F-4D97-AF65-F5344CB8AC3E}">
        <p14:creationId xmlns:p14="http://schemas.microsoft.com/office/powerpoint/2010/main" val="109069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B58F4-CF21-2240-BDC1-5870E9DB125A}"/>
              </a:ext>
            </a:extLst>
          </p:cNvPr>
          <p:cNvSpPr>
            <a:spLocks noGrp="1"/>
          </p:cNvSpPr>
          <p:nvPr>
            <p:ph type="title"/>
          </p:nvPr>
        </p:nvSpPr>
        <p:spPr/>
        <p:txBody>
          <a:bodyPr/>
          <a:lstStyle/>
          <a:p>
            <a:r>
              <a:rPr lang="en-US" dirty="0"/>
              <a:t>Suggested Export Process Map for SAAs</a:t>
            </a:r>
          </a:p>
        </p:txBody>
      </p:sp>
      <p:sp>
        <p:nvSpPr>
          <p:cNvPr id="4" name="Slide Number Placeholder 3">
            <a:extLst>
              <a:ext uri="{FF2B5EF4-FFF2-40B4-BE49-F238E27FC236}">
                <a16:creationId xmlns:a16="http://schemas.microsoft.com/office/drawing/2014/main" id="{49054562-125A-294A-8778-331DC1384C7E}"/>
              </a:ext>
            </a:extLst>
          </p:cNvPr>
          <p:cNvSpPr>
            <a:spLocks noGrp="1"/>
          </p:cNvSpPr>
          <p:nvPr>
            <p:ph type="sldNum" sz="quarter" idx="12"/>
          </p:nvPr>
        </p:nvSpPr>
        <p:spPr/>
        <p:txBody>
          <a:bodyPr/>
          <a:lstStyle/>
          <a:p>
            <a:fld id="{8FCC257D-A786-9244-9E17-CE618C8B9275}" type="slidenum">
              <a:rPr lang="en-US" smtClean="0"/>
              <a:pPr/>
              <a:t>12</a:t>
            </a:fld>
            <a:endParaRPr lang="en-US" dirty="0"/>
          </a:p>
        </p:txBody>
      </p:sp>
      <p:graphicFrame>
        <p:nvGraphicFramePr>
          <p:cNvPr id="2" name="Diagram 1">
            <a:extLst>
              <a:ext uri="{FF2B5EF4-FFF2-40B4-BE49-F238E27FC236}">
                <a16:creationId xmlns:a16="http://schemas.microsoft.com/office/drawing/2014/main" id="{B2197C2B-F778-4E8E-8414-096C7C464800}"/>
              </a:ext>
            </a:extLst>
          </p:cNvPr>
          <p:cNvGraphicFramePr/>
          <p:nvPr>
            <p:extLst>
              <p:ext uri="{D42A27DB-BD31-4B8C-83A1-F6EECF244321}">
                <p14:modId xmlns:p14="http://schemas.microsoft.com/office/powerpoint/2010/main" val="1905711798"/>
              </p:ext>
            </p:extLst>
          </p:nvPr>
        </p:nvGraphicFramePr>
        <p:xfrm>
          <a:off x="667846" y="1676069"/>
          <a:ext cx="10785965" cy="435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49C1649-1F37-4967-BE69-4539E0948DF2}"/>
              </a:ext>
            </a:extLst>
          </p:cNvPr>
          <p:cNvSpPr/>
          <p:nvPr/>
        </p:nvSpPr>
        <p:spPr>
          <a:xfrm>
            <a:off x="224915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6" name="Arrow: Right 5">
            <a:extLst>
              <a:ext uri="{FF2B5EF4-FFF2-40B4-BE49-F238E27FC236}">
                <a16:creationId xmlns:a16="http://schemas.microsoft.com/office/drawing/2014/main" id="{FE94BD52-B404-4A7B-A5B3-C5B85D0901F6}"/>
              </a:ext>
            </a:extLst>
          </p:cNvPr>
          <p:cNvSpPr/>
          <p:nvPr/>
        </p:nvSpPr>
        <p:spPr>
          <a:xfrm>
            <a:off x="476100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 name="Arrow: Right 6">
            <a:extLst>
              <a:ext uri="{FF2B5EF4-FFF2-40B4-BE49-F238E27FC236}">
                <a16:creationId xmlns:a16="http://schemas.microsoft.com/office/drawing/2014/main" id="{45930CC4-8409-49AA-A6E4-838A74BD83E9}"/>
              </a:ext>
            </a:extLst>
          </p:cNvPr>
          <p:cNvSpPr/>
          <p:nvPr/>
        </p:nvSpPr>
        <p:spPr>
          <a:xfrm>
            <a:off x="6579376"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8" name="Arrow: Right 7">
            <a:extLst>
              <a:ext uri="{FF2B5EF4-FFF2-40B4-BE49-F238E27FC236}">
                <a16:creationId xmlns:a16="http://schemas.microsoft.com/office/drawing/2014/main" id="{C39406BC-F62E-4A83-94FE-271A4B0C5522}"/>
              </a:ext>
            </a:extLst>
          </p:cNvPr>
          <p:cNvSpPr/>
          <p:nvPr/>
        </p:nvSpPr>
        <p:spPr>
          <a:xfrm>
            <a:off x="9175388"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971E5D83-A711-4EC6-A53E-6AC99149F030}"/>
              </a:ext>
            </a:extLst>
          </p:cNvPr>
          <p:cNvSpPr txBox="1"/>
          <p:nvPr/>
        </p:nvSpPr>
        <p:spPr>
          <a:xfrm>
            <a:off x="738189" y="1368292"/>
            <a:ext cx="10715622" cy="307777"/>
          </a:xfrm>
          <a:prstGeom prst="rect">
            <a:avLst/>
          </a:prstGeom>
          <a:solidFill>
            <a:srgbClr val="FFFF65"/>
          </a:solidFill>
          <a:ln>
            <a:solidFill>
              <a:schemeClr val="tx1"/>
            </a:solidFill>
          </a:ln>
        </p:spPr>
        <p:txBody>
          <a:bodyPr wrap="square" rtlCol="0">
            <a:spAutoFit/>
          </a:bodyPr>
          <a:lstStyle/>
          <a:p>
            <a:pPr algn="ctr"/>
            <a:r>
              <a:rPr lang="en-US" sz="1400" b="1" dirty="0"/>
              <a:t>Please note: The Export Process and SAA Review are interchangeable based on the preference of the SAA. </a:t>
            </a:r>
          </a:p>
        </p:txBody>
      </p:sp>
    </p:spTree>
    <p:extLst>
      <p:ext uri="{BB962C8B-B14F-4D97-AF65-F5344CB8AC3E}">
        <p14:creationId xmlns:p14="http://schemas.microsoft.com/office/powerpoint/2010/main" val="314105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Detailed Export Process</a:t>
            </a:r>
          </a:p>
        </p:txBody>
      </p:sp>
      <p:sp>
        <p:nvSpPr>
          <p:cNvPr id="3" name="TextBox 2">
            <a:extLst>
              <a:ext uri="{FF2B5EF4-FFF2-40B4-BE49-F238E27FC236}">
                <a16:creationId xmlns:a16="http://schemas.microsoft.com/office/drawing/2014/main" id="{840B76FE-9AC4-420D-A2BC-9CF016BEC0BA}"/>
              </a:ext>
            </a:extLst>
          </p:cNvPr>
          <p:cNvSpPr txBox="1"/>
          <p:nvPr/>
        </p:nvSpPr>
        <p:spPr>
          <a:xfrm>
            <a:off x="0" y="5495278"/>
            <a:ext cx="12192000" cy="584775"/>
          </a:xfrm>
          <a:prstGeom prst="rect">
            <a:avLst/>
          </a:prstGeom>
          <a:solidFill>
            <a:schemeClr val="bg1">
              <a:lumMod val="65000"/>
            </a:schemeClr>
          </a:solidFill>
        </p:spPr>
        <p:txBody>
          <a:bodyPr wrap="square" rtlCol="0">
            <a:spAutoFit/>
          </a:bodyPr>
          <a:lstStyle/>
          <a:p>
            <a:pPr algn="ctr"/>
            <a:r>
              <a:rPr lang="en-US" sz="1600" i="1" dirty="0"/>
              <a:t>Please note: if you do not want/need detailed instructions for the export and migration processes, click </a:t>
            </a:r>
            <a:r>
              <a:rPr lang="en-US" sz="1600" i="1" dirty="0">
                <a:hlinkClick r:id="rId2" action="ppaction://hlinksldjump"/>
              </a:rPr>
              <a:t>here</a:t>
            </a:r>
            <a:r>
              <a:rPr lang="en-US" sz="1600" i="1" dirty="0"/>
              <a:t> for a brief overview. This process is the same from FY24 to FY25. </a:t>
            </a:r>
          </a:p>
        </p:txBody>
      </p:sp>
    </p:spTree>
    <p:extLst>
      <p:ext uri="{BB962C8B-B14F-4D97-AF65-F5344CB8AC3E}">
        <p14:creationId xmlns:p14="http://schemas.microsoft.com/office/powerpoint/2010/main" val="128610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1</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1498626"/>
            <a:ext cx="4945971" cy="83099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1. All IJs should be saved as PDFs. Confirm that all IJs are saved as PDFs and use the Save As function if they are not. The export function will only work with PDFs.  </a:t>
            </a:r>
          </a:p>
        </p:txBody>
      </p:sp>
      <p:pic>
        <p:nvPicPr>
          <p:cNvPr id="14" name="Picture 13">
            <a:extLst>
              <a:ext uri="{FF2B5EF4-FFF2-40B4-BE49-F238E27FC236}">
                <a16:creationId xmlns:a16="http://schemas.microsoft.com/office/drawing/2014/main" id="{CF9F0A5F-6B73-4BB2-A235-2AAE1C2B897D}"/>
              </a:ext>
            </a:extLst>
          </p:cNvPr>
          <p:cNvPicPr>
            <a:picLocks noChangeAspect="1"/>
          </p:cNvPicPr>
          <p:nvPr/>
        </p:nvPicPr>
        <p:blipFill rotWithShape="1">
          <a:blip r:embed="rId2"/>
          <a:srcRect l="10544" b="13935"/>
          <a:stretch/>
        </p:blipFill>
        <p:spPr>
          <a:xfrm>
            <a:off x="855306" y="2534630"/>
            <a:ext cx="4511867" cy="2923747"/>
          </a:xfrm>
          <a:prstGeom prst="rect">
            <a:avLst/>
          </a:prstGeom>
        </p:spPr>
      </p:pic>
      <p:pic>
        <p:nvPicPr>
          <p:cNvPr id="16" name="Picture 15">
            <a:extLst>
              <a:ext uri="{FF2B5EF4-FFF2-40B4-BE49-F238E27FC236}">
                <a16:creationId xmlns:a16="http://schemas.microsoft.com/office/drawing/2014/main" id="{9BBFA98B-9E8F-4774-A82E-4E3A86864C98}"/>
              </a:ext>
            </a:extLst>
          </p:cNvPr>
          <p:cNvPicPr>
            <a:picLocks noChangeAspect="1"/>
          </p:cNvPicPr>
          <p:nvPr/>
        </p:nvPicPr>
        <p:blipFill>
          <a:blip r:embed="rId3"/>
          <a:stretch>
            <a:fillRect/>
          </a:stretch>
        </p:blipFill>
        <p:spPr>
          <a:xfrm>
            <a:off x="5688184" y="2189427"/>
            <a:ext cx="5648510" cy="3614152"/>
          </a:xfrm>
          <a:prstGeom prst="rect">
            <a:avLst/>
          </a:prstGeom>
        </p:spPr>
      </p:pic>
      <p:sp>
        <p:nvSpPr>
          <p:cNvPr id="17" name="Oval 16">
            <a:extLst>
              <a:ext uri="{FF2B5EF4-FFF2-40B4-BE49-F238E27FC236}">
                <a16:creationId xmlns:a16="http://schemas.microsoft.com/office/drawing/2014/main" id="{27AA73F5-ABC5-4C7B-A557-7E83733AD644}"/>
              </a:ext>
            </a:extLst>
          </p:cNvPr>
          <p:cNvSpPr/>
          <p:nvPr/>
        </p:nvSpPr>
        <p:spPr>
          <a:xfrm>
            <a:off x="1156996" y="4786854"/>
            <a:ext cx="1250302" cy="50382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DD3276CC-4EB7-434A-A3D7-1C13AC0DE82C}"/>
              </a:ext>
            </a:extLst>
          </p:cNvPr>
          <p:cNvSpPr/>
          <p:nvPr/>
        </p:nvSpPr>
        <p:spPr>
          <a:xfrm>
            <a:off x="6683629" y="4385389"/>
            <a:ext cx="1648608" cy="74644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05572D83-8CFE-4A96-929B-9201B5F5C70E}"/>
              </a:ext>
            </a:extLst>
          </p:cNvPr>
          <p:cNvSpPr/>
          <p:nvPr/>
        </p:nvSpPr>
        <p:spPr>
          <a:xfrm>
            <a:off x="9382417" y="5438454"/>
            <a:ext cx="993224" cy="3651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600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C64AB3-1102-CCB5-CD79-212C533E1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1282" y="1395333"/>
            <a:ext cx="4086424" cy="4741327"/>
          </a:xfrm>
          <a:prstGeom prst="rect">
            <a:avLst/>
          </a:prstGeom>
          <a:noFill/>
          <a:ln>
            <a:noFill/>
          </a:ln>
        </p:spPr>
      </p:pic>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2</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840826" y="2994211"/>
            <a:ext cx="3022048" cy="871008"/>
          </a:xfrm>
          <a:prstGeom prst="rect">
            <a:avLst/>
          </a:prstGeom>
          <a:noFill/>
        </p:spPr>
        <p:txBody>
          <a:bodyPr wrap="square" rtlCol="0">
            <a:spAutoFit/>
          </a:bodyPr>
          <a:lstStyle/>
          <a:p>
            <a:pPr marR="0" lvl="0">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2</a:t>
            </a:r>
            <a:r>
              <a:rPr lang="en-US" sz="1600" dirty="0">
                <a:effectLst/>
                <a:ea typeface="Calibri" panose="020F0502020204030204" pitchFamily="34" charset="0"/>
                <a:cs typeface="Times New Roman" panose="02020603050405020304" pitchFamily="18" charset="0"/>
              </a:rPr>
              <a:t>. Once saved, click Edit &gt; Form Options &gt; Merge Data Files into Spreadsheet…</a:t>
            </a:r>
          </a:p>
        </p:txBody>
      </p:sp>
      <p:sp>
        <p:nvSpPr>
          <p:cNvPr id="14" name="Oval 13">
            <a:extLst>
              <a:ext uri="{FF2B5EF4-FFF2-40B4-BE49-F238E27FC236}">
                <a16:creationId xmlns:a16="http://schemas.microsoft.com/office/drawing/2014/main" id="{1EA005BC-171D-4974-AC25-7357373AA939}"/>
              </a:ext>
            </a:extLst>
          </p:cNvPr>
          <p:cNvSpPr/>
          <p:nvPr/>
        </p:nvSpPr>
        <p:spPr>
          <a:xfrm>
            <a:off x="4301412" y="1383203"/>
            <a:ext cx="407427" cy="23099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FA38A04-6D5E-4591-AD30-18F7357991D2}"/>
              </a:ext>
            </a:extLst>
          </p:cNvPr>
          <p:cNvSpPr/>
          <p:nvPr/>
        </p:nvSpPr>
        <p:spPr>
          <a:xfrm>
            <a:off x="4708839" y="4210568"/>
            <a:ext cx="989046"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7CCF69B-8615-4353-B844-AE4B15B9E9BB}"/>
              </a:ext>
            </a:extLst>
          </p:cNvPr>
          <p:cNvSpPr/>
          <p:nvPr/>
        </p:nvSpPr>
        <p:spPr>
          <a:xfrm>
            <a:off x="6274494" y="5309848"/>
            <a:ext cx="1793578"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EDF59FAB-5297-FE27-34B9-4CFC660182EB}"/>
              </a:ext>
            </a:extLst>
          </p:cNvPr>
          <p:cNvSpPr txBox="1"/>
          <p:nvPr/>
        </p:nvSpPr>
        <p:spPr>
          <a:xfrm>
            <a:off x="8639177" y="2203225"/>
            <a:ext cx="2814639" cy="3323987"/>
          </a:xfrm>
          <a:prstGeom prst="rect">
            <a:avLst/>
          </a:prstGeom>
          <a:solidFill>
            <a:srgbClr val="FFFF65"/>
          </a:solidFill>
          <a:ln>
            <a:solidFill>
              <a:schemeClr val="tx1"/>
            </a:solidFill>
          </a:ln>
        </p:spPr>
        <p:txBody>
          <a:bodyPr wrap="square" rtlCol="0">
            <a:spAutoFit/>
          </a:bodyPr>
          <a:lstStyle/>
          <a:p>
            <a:r>
              <a:rPr lang="en-US" sz="1400" dirty="0"/>
              <a:t>Please note: Files in this demo use “Example IJ” to designate that this is an example. Please ensure that all of your files use the required NSGP naming conventions as listed in the program documentation (IJ, NOFO). </a:t>
            </a:r>
          </a:p>
          <a:p>
            <a:endParaRPr lang="en-US" sz="1400" dirty="0"/>
          </a:p>
          <a:p>
            <a:r>
              <a:rPr lang="en-US" sz="1400" dirty="0"/>
              <a:t>NSGP-S: FY2026_NSGP_S_&lt;State</a:t>
            </a:r>
          </a:p>
          <a:p>
            <a:r>
              <a:rPr lang="en-US" sz="1400" dirty="0"/>
              <a:t>Abbreviation&gt;_&lt;Nonprofit Name&gt;</a:t>
            </a:r>
          </a:p>
          <a:p>
            <a:endParaRPr lang="en-US" sz="1400" dirty="0"/>
          </a:p>
          <a:p>
            <a:r>
              <a:rPr lang="en-US" sz="1400" dirty="0"/>
              <a:t>NSGP-UA: FY2026_NSGP_UA_&lt;State Abbreviation&gt;_&lt;Urban Area&gt;_&lt;Nonprofit Name&gt;</a:t>
            </a:r>
          </a:p>
        </p:txBody>
      </p:sp>
    </p:spTree>
    <p:extLst>
      <p:ext uri="{BB962C8B-B14F-4D97-AF65-F5344CB8AC3E}">
        <p14:creationId xmlns:p14="http://schemas.microsoft.com/office/powerpoint/2010/main" val="409046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3 &amp; 4</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541994" y="1734737"/>
            <a:ext cx="2351194" cy="4025717"/>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6. Once the dialog box opens, click “Add Files” and select all the </a:t>
            </a:r>
            <a:r>
              <a:rPr lang="en-US" sz="1600" b="1" u="sng" dirty="0">
                <a:effectLst/>
                <a:ea typeface="Calibri" panose="020F0502020204030204" pitchFamily="34" charset="0"/>
                <a:cs typeface="Times New Roman" panose="02020603050405020304" pitchFamily="18" charset="0"/>
              </a:rPr>
              <a:t>PDF ONLY</a:t>
            </a:r>
            <a:r>
              <a:rPr lang="en-US" sz="1600" dirty="0">
                <a:effectLst/>
                <a:ea typeface="Calibri" panose="020F0502020204030204" pitchFamily="34" charset="0"/>
                <a:cs typeface="Times New Roman" panose="02020603050405020304" pitchFamily="18" charset="0"/>
              </a:rPr>
              <a:t> files that need to be included. (This should include all IJs, regardless of whether they will be recommended to FEMA.) </a:t>
            </a:r>
          </a:p>
          <a:p>
            <a:pPr marR="0" lvl="0">
              <a:lnSpc>
                <a:spcPct val="107000"/>
              </a:lnSpc>
              <a:spcBef>
                <a:spcPts val="0"/>
              </a:spcBef>
              <a:spcAft>
                <a:spcPts val="0"/>
              </a:spcAft>
            </a:pPr>
            <a:endParaRPr lang="en-US" sz="1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7. Use the “CTRL” function to select multiple files and click “Open” once all necessary files are selected.</a:t>
            </a:r>
          </a:p>
        </p:txBody>
      </p:sp>
      <p:grpSp>
        <p:nvGrpSpPr>
          <p:cNvPr id="5" name="Group 4">
            <a:extLst>
              <a:ext uri="{FF2B5EF4-FFF2-40B4-BE49-F238E27FC236}">
                <a16:creationId xmlns:a16="http://schemas.microsoft.com/office/drawing/2014/main" id="{841CE5E1-8C59-484D-B385-3BEFDFEE365F}"/>
              </a:ext>
            </a:extLst>
          </p:cNvPr>
          <p:cNvGrpSpPr/>
          <p:nvPr/>
        </p:nvGrpSpPr>
        <p:grpSpPr>
          <a:xfrm>
            <a:off x="3018138" y="2016226"/>
            <a:ext cx="3512440" cy="3206196"/>
            <a:chOff x="2631233" y="2051604"/>
            <a:chExt cx="3672032" cy="3266370"/>
          </a:xfrm>
        </p:grpSpPr>
        <p:pic>
          <p:nvPicPr>
            <p:cNvPr id="11" name="Picture 10">
              <a:extLst>
                <a:ext uri="{FF2B5EF4-FFF2-40B4-BE49-F238E27FC236}">
                  <a16:creationId xmlns:a16="http://schemas.microsoft.com/office/drawing/2014/main" id="{96532DCD-D9B1-4165-B90D-9A6052774450}"/>
                </a:ext>
              </a:extLst>
            </p:cNvPr>
            <p:cNvPicPr>
              <a:picLocks noChangeAspect="1"/>
            </p:cNvPicPr>
            <p:nvPr/>
          </p:nvPicPr>
          <p:blipFill>
            <a:blip r:embed="rId2"/>
            <a:stretch>
              <a:fillRect/>
            </a:stretch>
          </p:blipFill>
          <p:spPr>
            <a:xfrm>
              <a:off x="2631233" y="2051604"/>
              <a:ext cx="3672032" cy="3266370"/>
            </a:xfrm>
            <a:prstGeom prst="rect">
              <a:avLst/>
            </a:prstGeom>
          </p:spPr>
        </p:pic>
        <p:sp>
          <p:nvSpPr>
            <p:cNvPr id="3" name="Oval 2">
              <a:extLst>
                <a:ext uri="{FF2B5EF4-FFF2-40B4-BE49-F238E27FC236}">
                  <a16:creationId xmlns:a16="http://schemas.microsoft.com/office/drawing/2014/main" id="{FB901130-985F-4A25-A7D9-CB2DF94931DC}"/>
                </a:ext>
              </a:extLst>
            </p:cNvPr>
            <p:cNvSpPr/>
            <p:nvPr/>
          </p:nvSpPr>
          <p:spPr>
            <a:xfrm>
              <a:off x="2892488" y="2519265"/>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5A4C9F5C-75EE-460D-88CE-48B5A04FFB39}"/>
              </a:ext>
            </a:extLst>
          </p:cNvPr>
          <p:cNvGrpSpPr/>
          <p:nvPr/>
        </p:nvGrpSpPr>
        <p:grpSpPr>
          <a:xfrm>
            <a:off x="6564520" y="2343319"/>
            <a:ext cx="5298269" cy="2715294"/>
            <a:chOff x="6471268" y="2343319"/>
            <a:chExt cx="5391521" cy="2715294"/>
          </a:xfrm>
        </p:grpSpPr>
        <p:pic>
          <p:nvPicPr>
            <p:cNvPr id="13" name="Picture 12">
              <a:extLst>
                <a:ext uri="{FF2B5EF4-FFF2-40B4-BE49-F238E27FC236}">
                  <a16:creationId xmlns:a16="http://schemas.microsoft.com/office/drawing/2014/main" id="{1B159FA3-88C1-49A1-9085-1682AF1FC6A6}"/>
                </a:ext>
              </a:extLst>
            </p:cNvPr>
            <p:cNvPicPr>
              <a:picLocks noChangeAspect="1"/>
            </p:cNvPicPr>
            <p:nvPr/>
          </p:nvPicPr>
          <p:blipFill>
            <a:blip r:embed="rId3"/>
            <a:stretch>
              <a:fillRect/>
            </a:stretch>
          </p:blipFill>
          <p:spPr>
            <a:xfrm>
              <a:off x="6471268" y="2343319"/>
              <a:ext cx="5391521" cy="2715294"/>
            </a:xfrm>
            <a:prstGeom prst="rect">
              <a:avLst/>
            </a:prstGeom>
          </p:spPr>
        </p:pic>
        <p:sp>
          <p:nvSpPr>
            <p:cNvPr id="16" name="Oval 15">
              <a:extLst>
                <a:ext uri="{FF2B5EF4-FFF2-40B4-BE49-F238E27FC236}">
                  <a16:creationId xmlns:a16="http://schemas.microsoft.com/office/drawing/2014/main" id="{0F61BBCA-155B-4C5C-B972-F877790A9FDB}"/>
                </a:ext>
              </a:extLst>
            </p:cNvPr>
            <p:cNvSpPr/>
            <p:nvPr/>
          </p:nvSpPr>
          <p:spPr>
            <a:xfrm>
              <a:off x="7827115" y="3769567"/>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427B75E-F896-4D84-9836-F4B323FF97E1}"/>
                </a:ext>
              </a:extLst>
            </p:cNvPr>
            <p:cNvSpPr/>
            <p:nvPr/>
          </p:nvSpPr>
          <p:spPr>
            <a:xfrm>
              <a:off x="7827115" y="3959891"/>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025D5E7B-6AB6-443C-96FF-57120D8649F1}"/>
                </a:ext>
              </a:extLst>
            </p:cNvPr>
            <p:cNvSpPr/>
            <p:nvPr/>
          </p:nvSpPr>
          <p:spPr>
            <a:xfrm>
              <a:off x="7797207" y="3429000"/>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5394CC1A-48E2-464E-AC4A-A4F11A1E8B92}"/>
                </a:ext>
              </a:extLst>
            </p:cNvPr>
            <p:cNvSpPr/>
            <p:nvPr/>
          </p:nvSpPr>
          <p:spPr>
            <a:xfrm>
              <a:off x="10250164" y="4696408"/>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3993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5</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76BAE942-BF82-4324-AAC7-87810B228975}"/>
              </a:ext>
            </a:extLst>
          </p:cNvPr>
          <p:cNvSpPr txBox="1"/>
          <p:nvPr/>
        </p:nvSpPr>
        <p:spPr>
          <a:xfrm>
            <a:off x="738189" y="1722233"/>
            <a:ext cx="2887579" cy="615553"/>
          </a:xfrm>
          <a:prstGeom prst="rect">
            <a:avLst/>
          </a:prstGeom>
          <a:noFill/>
        </p:spPr>
        <p:txBody>
          <a:bodyPr wrap="square" rtlCol="0">
            <a:spAutoFit/>
          </a:bodyPr>
          <a:lstStyle/>
          <a:p>
            <a:r>
              <a:rPr lang="en-US" sz="1600" dirty="0">
                <a:ea typeface="Calibri" panose="020F0502020204030204" pitchFamily="34" charset="0"/>
                <a:cs typeface="Times New Roman" panose="02020603050405020304" pitchFamily="18" charset="0"/>
              </a:rPr>
              <a:t>5</a:t>
            </a:r>
            <a:r>
              <a:rPr lang="en-US" sz="1600" dirty="0">
                <a:effectLst/>
                <a:ea typeface="Calibri" panose="020F0502020204030204" pitchFamily="34" charset="0"/>
                <a:cs typeface="Times New Roman" panose="02020603050405020304" pitchFamily="18" charset="0"/>
              </a:rPr>
              <a:t>. Click “Export”</a:t>
            </a:r>
          </a:p>
          <a:p>
            <a:endParaRPr lang="en-US" dirty="0"/>
          </a:p>
        </p:txBody>
      </p:sp>
      <p:pic>
        <p:nvPicPr>
          <p:cNvPr id="12" name="Picture 11">
            <a:extLst>
              <a:ext uri="{FF2B5EF4-FFF2-40B4-BE49-F238E27FC236}">
                <a16:creationId xmlns:a16="http://schemas.microsoft.com/office/drawing/2014/main" id="{AD7E2C7A-4955-4BB7-848B-752F1557FD56}"/>
              </a:ext>
            </a:extLst>
          </p:cNvPr>
          <p:cNvPicPr>
            <a:picLocks noChangeAspect="1"/>
          </p:cNvPicPr>
          <p:nvPr/>
        </p:nvPicPr>
        <p:blipFill>
          <a:blip r:embed="rId2"/>
          <a:stretch>
            <a:fillRect/>
          </a:stretch>
        </p:blipFill>
        <p:spPr>
          <a:xfrm>
            <a:off x="3240830" y="1649612"/>
            <a:ext cx="4586498" cy="4070353"/>
          </a:xfrm>
          <a:prstGeom prst="rect">
            <a:avLst/>
          </a:prstGeom>
        </p:spPr>
      </p:pic>
      <p:sp>
        <p:nvSpPr>
          <p:cNvPr id="16" name="Oval 15">
            <a:extLst>
              <a:ext uri="{FF2B5EF4-FFF2-40B4-BE49-F238E27FC236}">
                <a16:creationId xmlns:a16="http://schemas.microsoft.com/office/drawing/2014/main" id="{E32A53BE-8A71-4A0E-9764-33B50839015E}"/>
              </a:ext>
            </a:extLst>
          </p:cNvPr>
          <p:cNvSpPr/>
          <p:nvPr/>
        </p:nvSpPr>
        <p:spPr>
          <a:xfrm>
            <a:off x="6316823" y="532777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85BEA351-F1F6-F016-8F6E-8C822CEF8120}"/>
              </a:ext>
            </a:extLst>
          </p:cNvPr>
          <p:cNvSpPr txBox="1"/>
          <p:nvPr/>
        </p:nvSpPr>
        <p:spPr>
          <a:xfrm>
            <a:off x="8181975" y="3059668"/>
            <a:ext cx="2814639" cy="738664"/>
          </a:xfrm>
          <a:prstGeom prst="rect">
            <a:avLst/>
          </a:prstGeom>
          <a:solidFill>
            <a:srgbClr val="FFFF65"/>
          </a:solidFill>
          <a:ln>
            <a:solidFill>
              <a:schemeClr val="tx1"/>
            </a:solidFill>
          </a:ln>
        </p:spPr>
        <p:txBody>
          <a:bodyPr wrap="square" rtlCol="0">
            <a:spAutoFit/>
          </a:bodyPr>
          <a:lstStyle/>
          <a:p>
            <a:r>
              <a:rPr lang="en-US" sz="1400" dirty="0"/>
              <a:t>Reminder: The files listed in this step should only be the PDF IJ files, </a:t>
            </a:r>
            <a:r>
              <a:rPr lang="en-US" sz="1400" b="1" dirty="0"/>
              <a:t>NOT any other versions</a:t>
            </a:r>
            <a:r>
              <a:rPr lang="en-US" sz="1400" dirty="0"/>
              <a:t>!</a:t>
            </a:r>
          </a:p>
        </p:txBody>
      </p:sp>
    </p:spTree>
    <p:extLst>
      <p:ext uri="{BB962C8B-B14F-4D97-AF65-F5344CB8AC3E}">
        <p14:creationId xmlns:p14="http://schemas.microsoft.com/office/powerpoint/2010/main" val="350285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6 &amp; 7</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85BE6866-5D14-422F-89B6-7EB91A3014A9}"/>
              </a:ext>
            </a:extLst>
          </p:cNvPr>
          <p:cNvSpPr txBox="1"/>
          <p:nvPr/>
        </p:nvSpPr>
        <p:spPr>
          <a:xfrm>
            <a:off x="738189" y="1427241"/>
            <a:ext cx="1771746" cy="2062103"/>
          </a:xfrm>
          <a:prstGeom prst="rect">
            <a:avLst/>
          </a:prstGeom>
          <a:noFill/>
        </p:spPr>
        <p:txBody>
          <a:bodyPr wrap="square" rtlCol="0">
            <a:spAutoFit/>
          </a:bodyPr>
          <a:lstStyle/>
          <a:p>
            <a:r>
              <a:rPr lang="en-US" sz="1600" dirty="0">
                <a:ea typeface="Calibri" panose="020F0502020204030204" pitchFamily="34" charset="0"/>
                <a:cs typeface="Times New Roman" panose="02020603050405020304" pitchFamily="18" charset="0"/>
              </a:rPr>
              <a:t>6</a:t>
            </a:r>
            <a:r>
              <a:rPr lang="en-US" sz="1600" dirty="0">
                <a:effectLst/>
                <a:ea typeface="Calibri" panose="020F0502020204030204" pitchFamily="34" charset="0"/>
                <a:cs typeface="Times New Roman" panose="02020603050405020304" pitchFamily="18" charset="0"/>
              </a:rPr>
              <a:t>. When the dialog box opens, enter the file name for the report (all the export data) and click save. </a:t>
            </a:r>
          </a:p>
          <a:p>
            <a:endParaRPr lang="en-US" sz="1600" dirty="0"/>
          </a:p>
        </p:txBody>
      </p:sp>
      <p:sp>
        <p:nvSpPr>
          <p:cNvPr id="11" name="TextBox 10">
            <a:extLst>
              <a:ext uri="{FF2B5EF4-FFF2-40B4-BE49-F238E27FC236}">
                <a16:creationId xmlns:a16="http://schemas.microsoft.com/office/drawing/2014/main" id="{09C2D3D0-E16E-42DA-BCDD-6BB89712A038}"/>
              </a:ext>
            </a:extLst>
          </p:cNvPr>
          <p:cNvSpPr txBox="1"/>
          <p:nvPr/>
        </p:nvSpPr>
        <p:spPr>
          <a:xfrm>
            <a:off x="605756" y="4670243"/>
            <a:ext cx="1771746" cy="861774"/>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7. Click “View File Now”</a:t>
            </a:r>
          </a:p>
          <a:p>
            <a:endParaRPr lang="en-US" dirty="0"/>
          </a:p>
        </p:txBody>
      </p:sp>
      <p:pic>
        <p:nvPicPr>
          <p:cNvPr id="12" name="Picture 11">
            <a:extLst>
              <a:ext uri="{FF2B5EF4-FFF2-40B4-BE49-F238E27FC236}">
                <a16:creationId xmlns:a16="http://schemas.microsoft.com/office/drawing/2014/main" id="{71444393-7A0D-4FAA-A1DC-0150384AFE14}"/>
              </a:ext>
            </a:extLst>
          </p:cNvPr>
          <p:cNvPicPr>
            <a:picLocks noChangeAspect="1"/>
          </p:cNvPicPr>
          <p:nvPr/>
        </p:nvPicPr>
        <p:blipFill>
          <a:blip r:embed="rId2"/>
          <a:stretch>
            <a:fillRect/>
          </a:stretch>
        </p:blipFill>
        <p:spPr>
          <a:xfrm>
            <a:off x="3308750" y="4539465"/>
            <a:ext cx="2629128" cy="1508891"/>
          </a:xfrm>
          <a:prstGeom prst="rect">
            <a:avLst/>
          </a:prstGeom>
        </p:spPr>
      </p:pic>
      <p:grpSp>
        <p:nvGrpSpPr>
          <p:cNvPr id="13" name="Group 12">
            <a:extLst>
              <a:ext uri="{FF2B5EF4-FFF2-40B4-BE49-F238E27FC236}">
                <a16:creationId xmlns:a16="http://schemas.microsoft.com/office/drawing/2014/main" id="{EF34858D-2F05-41B8-BA0E-AF29914AC1EC}"/>
              </a:ext>
            </a:extLst>
          </p:cNvPr>
          <p:cNvGrpSpPr/>
          <p:nvPr/>
        </p:nvGrpSpPr>
        <p:grpSpPr>
          <a:xfrm>
            <a:off x="2782323" y="1440351"/>
            <a:ext cx="5583323" cy="2808924"/>
            <a:chOff x="979457" y="1862954"/>
            <a:chExt cx="6302286" cy="3132091"/>
          </a:xfrm>
        </p:grpSpPr>
        <p:pic>
          <p:nvPicPr>
            <p:cNvPr id="4" name="Picture 3">
              <a:extLst>
                <a:ext uri="{FF2B5EF4-FFF2-40B4-BE49-F238E27FC236}">
                  <a16:creationId xmlns:a16="http://schemas.microsoft.com/office/drawing/2014/main" id="{6FA4E9CD-D379-481F-9CCE-07B9319BF6E9}"/>
                </a:ext>
              </a:extLst>
            </p:cNvPr>
            <p:cNvPicPr>
              <a:picLocks noChangeAspect="1"/>
            </p:cNvPicPr>
            <p:nvPr/>
          </p:nvPicPr>
          <p:blipFill>
            <a:blip r:embed="rId3"/>
            <a:stretch>
              <a:fillRect/>
            </a:stretch>
          </p:blipFill>
          <p:spPr>
            <a:xfrm>
              <a:off x="979457" y="1862954"/>
              <a:ext cx="6302286" cy="3132091"/>
            </a:xfrm>
            <a:prstGeom prst="rect">
              <a:avLst/>
            </a:prstGeom>
          </p:spPr>
        </p:pic>
        <p:sp>
          <p:nvSpPr>
            <p:cNvPr id="16" name="Oval 15">
              <a:extLst>
                <a:ext uri="{FF2B5EF4-FFF2-40B4-BE49-F238E27FC236}">
                  <a16:creationId xmlns:a16="http://schemas.microsoft.com/office/drawing/2014/main" id="{43F0FF96-1212-4945-8EC0-F653E0A9866B}"/>
                </a:ext>
              </a:extLst>
            </p:cNvPr>
            <p:cNvSpPr/>
            <p:nvPr/>
          </p:nvSpPr>
          <p:spPr>
            <a:xfrm>
              <a:off x="1982764" y="3869020"/>
              <a:ext cx="1954754"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95AE188-D815-4F56-A681-43C5F915681D}"/>
                </a:ext>
              </a:extLst>
            </p:cNvPr>
            <p:cNvSpPr/>
            <p:nvPr/>
          </p:nvSpPr>
          <p:spPr>
            <a:xfrm>
              <a:off x="5430414" y="464446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9" name="Oval 18">
            <a:extLst>
              <a:ext uri="{FF2B5EF4-FFF2-40B4-BE49-F238E27FC236}">
                <a16:creationId xmlns:a16="http://schemas.microsoft.com/office/drawing/2014/main" id="{19E3FCD7-271B-48D6-BAC0-11E3C4E7332E}"/>
              </a:ext>
            </a:extLst>
          </p:cNvPr>
          <p:cNvSpPr/>
          <p:nvPr/>
        </p:nvSpPr>
        <p:spPr>
          <a:xfrm>
            <a:off x="3433664" y="5593573"/>
            <a:ext cx="1175658" cy="35935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193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Result</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7BFC2D5A-8135-461D-A378-937E521A3748}"/>
              </a:ext>
            </a:extLst>
          </p:cNvPr>
          <p:cNvPicPr>
            <a:picLocks noChangeAspect="1"/>
          </p:cNvPicPr>
          <p:nvPr/>
        </p:nvPicPr>
        <p:blipFill rotWithShape="1">
          <a:blip r:embed="rId2">
            <a:extLst>
              <a:ext uri="{28A0092B-C50C-407E-A947-70E740481C1C}">
                <a14:useLocalDpi xmlns:a14="http://schemas.microsoft.com/office/drawing/2010/main" val="0"/>
              </a:ext>
            </a:extLst>
          </a:blip>
          <a:srcRect l="-323" r="25881"/>
          <a:stretch/>
        </p:blipFill>
        <p:spPr>
          <a:xfrm>
            <a:off x="1998238" y="2975296"/>
            <a:ext cx="8195523" cy="907407"/>
          </a:xfrm>
          <a:prstGeom prst="rect">
            <a:avLst/>
          </a:prstGeom>
        </p:spPr>
      </p:pic>
      <p:sp>
        <p:nvSpPr>
          <p:cNvPr id="2" name="TextBox 1">
            <a:extLst>
              <a:ext uri="{FF2B5EF4-FFF2-40B4-BE49-F238E27FC236}">
                <a16:creationId xmlns:a16="http://schemas.microsoft.com/office/drawing/2014/main" id="{E58DEFE2-285F-4FE0-BAA2-C04F5BAC00B7}"/>
              </a:ext>
            </a:extLst>
          </p:cNvPr>
          <p:cNvSpPr txBox="1"/>
          <p:nvPr/>
        </p:nvSpPr>
        <p:spPr>
          <a:xfrm>
            <a:off x="1568134" y="2000952"/>
            <a:ext cx="9428480" cy="369332"/>
          </a:xfrm>
          <a:prstGeom prst="rect">
            <a:avLst/>
          </a:prstGeom>
          <a:noFill/>
        </p:spPr>
        <p:txBody>
          <a:bodyPr wrap="square" rtlCol="0">
            <a:spAutoFit/>
          </a:bodyPr>
          <a:lstStyle/>
          <a:p>
            <a:r>
              <a:rPr lang="en-US" dirty="0"/>
              <a:t>When you open the Excel file you just saved in the previous step, this is how it will be structured. </a:t>
            </a:r>
          </a:p>
        </p:txBody>
      </p:sp>
      <p:sp>
        <p:nvSpPr>
          <p:cNvPr id="9" name="TextBox 8">
            <a:extLst>
              <a:ext uri="{FF2B5EF4-FFF2-40B4-BE49-F238E27FC236}">
                <a16:creationId xmlns:a16="http://schemas.microsoft.com/office/drawing/2014/main" id="{E516A48A-CEE9-4017-97E9-3D23E4BBEB3D}"/>
              </a:ext>
            </a:extLst>
          </p:cNvPr>
          <p:cNvSpPr txBox="1"/>
          <p:nvPr/>
        </p:nvSpPr>
        <p:spPr>
          <a:xfrm>
            <a:off x="661989" y="4423880"/>
            <a:ext cx="10715627" cy="584775"/>
          </a:xfrm>
          <a:prstGeom prst="rect">
            <a:avLst/>
          </a:prstGeom>
          <a:noFill/>
        </p:spPr>
        <p:txBody>
          <a:bodyPr wrap="square" rtlCol="0">
            <a:spAutoFit/>
          </a:bodyPr>
          <a:lstStyle/>
          <a:p>
            <a:pPr algn="ctr"/>
            <a:r>
              <a:rPr lang="en-US" sz="1600" dirty="0"/>
              <a:t>The information contained is raw data from the IJ(s) and the headings use coding from the PDF template. </a:t>
            </a:r>
          </a:p>
          <a:p>
            <a:pPr algn="ctr"/>
            <a:r>
              <a:rPr lang="en-US" sz="1600" dirty="0"/>
              <a:t>The following slides will help convert this raw data into more usable formatting and headers. </a:t>
            </a:r>
          </a:p>
        </p:txBody>
      </p:sp>
    </p:spTree>
    <p:extLst>
      <p:ext uri="{BB962C8B-B14F-4D97-AF65-F5344CB8AC3E}">
        <p14:creationId xmlns:p14="http://schemas.microsoft.com/office/powerpoint/2010/main" val="4217431763"/>
      </p:ext>
    </p:extLst>
  </p:cSld>
  <p:clrMapOvr>
    <a:masterClrMapping/>
  </p:clrMapOvr>
  <mc:AlternateContent xmlns:mc="http://schemas.openxmlformats.org/markup-compatibility/2006" xmlns:p14="http://schemas.microsoft.com/office/powerpoint/2010/main">
    <mc:Choice Requires="p14">
      <p:transition spd="slow" p14:dur="2000" advTm="92577"/>
    </mc:Choice>
    <mc:Fallback xmlns="">
      <p:transition spd="slow" advTm="925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863F201-1AE7-446B-8598-D446A60D9EB4}"/>
              </a:ext>
            </a:extLst>
          </p:cNvPr>
          <p:cNvSpPr/>
          <p:nvPr/>
        </p:nvSpPr>
        <p:spPr>
          <a:xfrm>
            <a:off x="1" y="3829170"/>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5DCA1607-3459-438E-897C-8F560558CFCA}"/>
              </a:ext>
            </a:extLst>
          </p:cNvPr>
          <p:cNvSpPr/>
          <p:nvPr/>
        </p:nvSpPr>
        <p:spPr>
          <a:xfrm>
            <a:off x="0" y="1484803"/>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Table of Contents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60" name="Group 59">
            <a:extLst>
              <a:ext uri="{FF2B5EF4-FFF2-40B4-BE49-F238E27FC236}">
                <a16:creationId xmlns:a16="http://schemas.microsoft.com/office/drawing/2014/main" id="{658333A0-4FED-4F96-9AE1-F1466921DCFA}"/>
              </a:ext>
            </a:extLst>
          </p:cNvPr>
          <p:cNvGrpSpPr/>
          <p:nvPr/>
        </p:nvGrpSpPr>
        <p:grpSpPr>
          <a:xfrm>
            <a:off x="1270846" y="1480377"/>
            <a:ext cx="2057400" cy="2066252"/>
            <a:chOff x="738185" y="1480351"/>
            <a:chExt cx="2057400" cy="2057400"/>
          </a:xfrm>
        </p:grpSpPr>
        <p:sp>
          <p:nvSpPr>
            <p:cNvPr id="59" name="Rectangle 58">
              <a:extLst>
                <a:ext uri="{FF2B5EF4-FFF2-40B4-BE49-F238E27FC236}">
                  <a16:creationId xmlns:a16="http://schemas.microsoft.com/office/drawing/2014/main" id="{60613710-5895-4C3C-975E-F651EA2E1047}"/>
                </a:ext>
              </a:extLst>
            </p:cNvPr>
            <p:cNvSpPr/>
            <p:nvPr/>
          </p:nvSpPr>
          <p:spPr>
            <a:xfrm>
              <a:off x="738185" y="1480351"/>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36C4D31-A9C6-489E-91C8-454B5F5D6A45}"/>
                </a:ext>
              </a:extLst>
            </p:cNvPr>
            <p:cNvSpPr txBox="1"/>
            <p:nvPr/>
          </p:nvSpPr>
          <p:spPr>
            <a:xfrm>
              <a:off x="872696" y="2661526"/>
              <a:ext cx="1788377" cy="735499"/>
            </a:xfrm>
            <a:prstGeom prst="rect">
              <a:avLst/>
            </a:prstGeom>
            <a:noFill/>
          </p:spPr>
          <p:txBody>
            <a:bodyPr wrap="square" rtlCol="0">
              <a:spAutoFit/>
            </a:bodyPr>
            <a:lstStyle/>
            <a:p>
              <a:pPr algn="ctr">
                <a:spcAft>
                  <a:spcPts val="800"/>
                </a:spcAft>
              </a:pPr>
              <a:r>
                <a:rPr lang="en-US" sz="1400" dirty="0">
                  <a:ea typeface="+mj-ea"/>
                  <a:cs typeface="+mj-cs"/>
                  <a:hlinkClick r:id="rId3" action="ppaction://hlinksldjump"/>
                </a:rPr>
                <a:t>1. Key Info for </a:t>
              </a:r>
              <a:r>
                <a:rPr lang="en-US" sz="1400">
                  <a:ea typeface="+mj-ea"/>
                  <a:cs typeface="+mj-cs"/>
                  <a:hlinkClick r:id="rId3" action="ppaction://hlinksldjump"/>
                </a:rPr>
                <a:t>FY 2026 </a:t>
              </a:r>
              <a:r>
                <a:rPr lang="en-US" sz="1400" dirty="0">
                  <a:ea typeface="+mj-ea"/>
                  <a:cs typeface="+mj-cs"/>
                  <a:hlinkClick r:id="rId3" action="ppaction://hlinksldjump"/>
                </a:rPr>
                <a:t>&amp; Grants.gov File Names</a:t>
              </a:r>
              <a:endParaRPr lang="en-US" sz="1400" dirty="0">
                <a:ea typeface="+mj-ea"/>
                <a:cs typeface="+mj-cs"/>
              </a:endParaRPr>
            </a:p>
          </p:txBody>
        </p:sp>
        <p:grpSp>
          <p:nvGrpSpPr>
            <p:cNvPr id="41" name="Group 40">
              <a:extLst>
                <a:ext uri="{FF2B5EF4-FFF2-40B4-BE49-F238E27FC236}">
                  <a16:creationId xmlns:a16="http://schemas.microsoft.com/office/drawing/2014/main" id="{4D4DA2AC-AFCF-4CDD-941A-063BF499F1A0}"/>
                </a:ext>
              </a:extLst>
            </p:cNvPr>
            <p:cNvGrpSpPr/>
            <p:nvPr/>
          </p:nvGrpSpPr>
          <p:grpSpPr>
            <a:xfrm>
              <a:off x="1311816" y="1606269"/>
              <a:ext cx="914400" cy="914400"/>
              <a:chOff x="967807" y="4250446"/>
              <a:chExt cx="914400" cy="914400"/>
            </a:xfrm>
          </p:grpSpPr>
          <p:sp>
            <p:nvSpPr>
              <p:cNvPr id="40" name="Rectangle 39">
                <a:extLst>
                  <a:ext uri="{FF2B5EF4-FFF2-40B4-BE49-F238E27FC236}">
                    <a16:creationId xmlns:a16="http://schemas.microsoft.com/office/drawing/2014/main" id="{CACEFECC-56C2-4A5C-B621-58D259C41979}"/>
                  </a:ext>
                </a:extLst>
              </p:cNvPr>
              <p:cNvSpPr/>
              <p:nvPr/>
            </p:nvSpPr>
            <p:spPr>
              <a:xfrm>
                <a:off x="967807"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Graphic 4" descr="Key outline">
                <a:extLst>
                  <a:ext uri="{FF2B5EF4-FFF2-40B4-BE49-F238E27FC236}">
                    <a16:creationId xmlns:a16="http://schemas.microsoft.com/office/drawing/2014/main" id="{A3DF63EC-7269-482F-9B5D-6F774D8B7B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807" y="4250446"/>
                <a:ext cx="914400" cy="914400"/>
              </a:xfrm>
              <a:prstGeom prst="rect">
                <a:avLst/>
              </a:prstGeom>
            </p:spPr>
          </p:pic>
        </p:grpSp>
      </p:grpSp>
      <p:grpSp>
        <p:nvGrpSpPr>
          <p:cNvPr id="74" name="Group 73">
            <a:extLst>
              <a:ext uri="{FF2B5EF4-FFF2-40B4-BE49-F238E27FC236}">
                <a16:creationId xmlns:a16="http://schemas.microsoft.com/office/drawing/2014/main" id="{083D5531-2807-4440-B556-B74C9D6D69C3}"/>
              </a:ext>
            </a:extLst>
          </p:cNvPr>
          <p:cNvGrpSpPr/>
          <p:nvPr/>
        </p:nvGrpSpPr>
        <p:grpSpPr>
          <a:xfrm>
            <a:off x="3801816" y="1484803"/>
            <a:ext cx="2057400" cy="2057400"/>
            <a:chOff x="3566610" y="1477052"/>
            <a:chExt cx="2057400" cy="2057400"/>
          </a:xfrm>
        </p:grpSpPr>
        <p:sp>
          <p:nvSpPr>
            <p:cNvPr id="62" name="Rectangle 61">
              <a:extLst>
                <a:ext uri="{FF2B5EF4-FFF2-40B4-BE49-F238E27FC236}">
                  <a16:creationId xmlns:a16="http://schemas.microsoft.com/office/drawing/2014/main" id="{C217DBD8-61E6-42B1-A840-77893D358A8C}"/>
                </a:ext>
              </a:extLst>
            </p:cNvPr>
            <p:cNvSpPr/>
            <p:nvPr/>
          </p:nvSpPr>
          <p:spPr>
            <a:xfrm>
              <a:off x="3566610"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AB413A92-2999-492F-B3A1-BFC6FD8B2C34}"/>
                </a:ext>
              </a:extLst>
            </p:cNvPr>
            <p:cNvSpPr txBox="1"/>
            <p:nvPr/>
          </p:nvSpPr>
          <p:spPr>
            <a:xfrm>
              <a:off x="3921716" y="2661526"/>
              <a:ext cx="1347187"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6" action="ppaction://hlinksldjump"/>
                </a:rPr>
                <a:t>2. Available Processes &amp; Next Steps</a:t>
              </a:r>
              <a:endParaRPr lang="en-US" dirty="0"/>
            </a:p>
          </p:txBody>
        </p:sp>
        <p:grpSp>
          <p:nvGrpSpPr>
            <p:cNvPr id="51" name="Group 50">
              <a:extLst>
                <a:ext uri="{FF2B5EF4-FFF2-40B4-BE49-F238E27FC236}">
                  <a16:creationId xmlns:a16="http://schemas.microsoft.com/office/drawing/2014/main" id="{986E1C6D-2F51-4DC0-B0AD-BEAC8258553B}"/>
                </a:ext>
              </a:extLst>
            </p:cNvPr>
            <p:cNvGrpSpPr/>
            <p:nvPr/>
          </p:nvGrpSpPr>
          <p:grpSpPr>
            <a:xfrm>
              <a:off x="4138110" y="1604846"/>
              <a:ext cx="914400" cy="914400"/>
              <a:chOff x="2305111" y="4250446"/>
              <a:chExt cx="914400" cy="914400"/>
            </a:xfrm>
          </p:grpSpPr>
          <p:sp>
            <p:nvSpPr>
              <p:cNvPr id="43" name="Rectangle 42">
                <a:extLst>
                  <a:ext uri="{FF2B5EF4-FFF2-40B4-BE49-F238E27FC236}">
                    <a16:creationId xmlns:a16="http://schemas.microsoft.com/office/drawing/2014/main" id="{B4BAA879-0682-44B5-BA68-698C43095518}"/>
                  </a:ext>
                </a:extLst>
              </p:cNvPr>
              <p:cNvSpPr/>
              <p:nvPr/>
            </p:nvSpPr>
            <p:spPr>
              <a:xfrm>
                <a:off x="2305111"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Graphic 13" descr="Decision chart outline">
                <a:extLst>
                  <a:ext uri="{FF2B5EF4-FFF2-40B4-BE49-F238E27FC236}">
                    <a16:creationId xmlns:a16="http://schemas.microsoft.com/office/drawing/2014/main" id="{598AD021-3C14-46F6-91FC-869AA7DE4E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5111" y="4250446"/>
                <a:ext cx="914400" cy="914400"/>
              </a:xfrm>
              <a:prstGeom prst="rect">
                <a:avLst/>
              </a:prstGeom>
            </p:spPr>
          </p:pic>
        </p:grpSp>
      </p:grpSp>
      <p:grpSp>
        <p:nvGrpSpPr>
          <p:cNvPr id="76" name="Group 75">
            <a:extLst>
              <a:ext uri="{FF2B5EF4-FFF2-40B4-BE49-F238E27FC236}">
                <a16:creationId xmlns:a16="http://schemas.microsoft.com/office/drawing/2014/main" id="{35A24BB9-2CB5-41FF-BACA-17AF7C512084}"/>
              </a:ext>
            </a:extLst>
          </p:cNvPr>
          <p:cNvGrpSpPr/>
          <p:nvPr/>
        </p:nvGrpSpPr>
        <p:grpSpPr>
          <a:xfrm>
            <a:off x="6332786" y="1484803"/>
            <a:ext cx="2057400" cy="2057400"/>
            <a:chOff x="6518856" y="1477052"/>
            <a:chExt cx="2057400" cy="2057400"/>
          </a:xfrm>
        </p:grpSpPr>
        <p:sp>
          <p:nvSpPr>
            <p:cNvPr id="73" name="Rectangle 72">
              <a:extLst>
                <a:ext uri="{FF2B5EF4-FFF2-40B4-BE49-F238E27FC236}">
                  <a16:creationId xmlns:a16="http://schemas.microsoft.com/office/drawing/2014/main" id="{554FD530-206A-4F8D-B9E0-6451B4C6B372}"/>
                </a:ext>
              </a:extLst>
            </p:cNvPr>
            <p:cNvSpPr/>
            <p:nvPr/>
          </p:nvSpPr>
          <p:spPr>
            <a:xfrm>
              <a:off x="6518856"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8EF90C37-63FF-40C7-BEF7-776C680C37FD}"/>
                </a:ext>
              </a:extLst>
            </p:cNvPr>
            <p:cNvSpPr txBox="1"/>
            <p:nvPr/>
          </p:nvSpPr>
          <p:spPr>
            <a:xfrm>
              <a:off x="6977496" y="2659369"/>
              <a:ext cx="112524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9" action="ppaction://hlinksldjump"/>
                </a:rPr>
                <a:t>3. Export Process Terminology</a:t>
              </a:r>
              <a:endParaRPr lang="en-US" dirty="0"/>
            </a:p>
          </p:txBody>
        </p:sp>
        <p:grpSp>
          <p:nvGrpSpPr>
            <p:cNvPr id="52" name="Group 51">
              <a:extLst>
                <a:ext uri="{FF2B5EF4-FFF2-40B4-BE49-F238E27FC236}">
                  <a16:creationId xmlns:a16="http://schemas.microsoft.com/office/drawing/2014/main" id="{9BEA23D6-C5AF-4034-8F82-CA1FA99759B0}"/>
                </a:ext>
              </a:extLst>
            </p:cNvPr>
            <p:cNvGrpSpPr/>
            <p:nvPr/>
          </p:nvGrpSpPr>
          <p:grpSpPr>
            <a:xfrm>
              <a:off x="7089887" y="1610583"/>
              <a:ext cx="915337" cy="914400"/>
              <a:chOff x="1195470" y="4445491"/>
              <a:chExt cx="915337" cy="914400"/>
            </a:xfrm>
          </p:grpSpPr>
          <p:sp>
            <p:nvSpPr>
              <p:cNvPr id="45" name="Rectangle 44">
                <a:extLst>
                  <a:ext uri="{FF2B5EF4-FFF2-40B4-BE49-F238E27FC236}">
                    <a16:creationId xmlns:a16="http://schemas.microsoft.com/office/drawing/2014/main" id="{81A7383A-30F4-4679-8579-11841660E765}"/>
                  </a:ext>
                </a:extLst>
              </p:cNvPr>
              <p:cNvSpPr/>
              <p:nvPr/>
            </p:nvSpPr>
            <p:spPr>
              <a:xfrm>
                <a:off x="11964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Subtitles outline">
                <a:extLst>
                  <a:ext uri="{FF2B5EF4-FFF2-40B4-BE49-F238E27FC236}">
                    <a16:creationId xmlns:a16="http://schemas.microsoft.com/office/drawing/2014/main" id="{2200AFEB-4408-411F-94CD-9DA22B6067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95470" y="4445491"/>
                <a:ext cx="914400" cy="914400"/>
              </a:xfrm>
              <a:prstGeom prst="rect">
                <a:avLst/>
              </a:prstGeom>
            </p:spPr>
          </p:pic>
        </p:grpSp>
      </p:grpSp>
      <p:grpSp>
        <p:nvGrpSpPr>
          <p:cNvPr id="77" name="Group 76">
            <a:extLst>
              <a:ext uri="{FF2B5EF4-FFF2-40B4-BE49-F238E27FC236}">
                <a16:creationId xmlns:a16="http://schemas.microsoft.com/office/drawing/2014/main" id="{8B01FF44-AFF8-4D84-896A-3F3A309F4075}"/>
              </a:ext>
            </a:extLst>
          </p:cNvPr>
          <p:cNvGrpSpPr/>
          <p:nvPr/>
        </p:nvGrpSpPr>
        <p:grpSpPr>
          <a:xfrm>
            <a:off x="8863756" y="1484803"/>
            <a:ext cx="2057400" cy="2057400"/>
            <a:chOff x="9510711" y="1475448"/>
            <a:chExt cx="2057400" cy="2057400"/>
          </a:xfrm>
        </p:grpSpPr>
        <p:sp>
          <p:nvSpPr>
            <p:cNvPr id="75" name="Rectangle 74">
              <a:extLst>
                <a:ext uri="{FF2B5EF4-FFF2-40B4-BE49-F238E27FC236}">
                  <a16:creationId xmlns:a16="http://schemas.microsoft.com/office/drawing/2014/main" id="{BB27BE9E-ABA0-4F0E-A31B-1BE95ACA45C1}"/>
                </a:ext>
              </a:extLst>
            </p:cNvPr>
            <p:cNvSpPr/>
            <p:nvPr/>
          </p:nvSpPr>
          <p:spPr>
            <a:xfrm>
              <a:off x="9510711" y="1475448"/>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FC87A0E9-33DC-4736-BE54-D1BDD81E2644}"/>
                </a:ext>
              </a:extLst>
            </p:cNvPr>
            <p:cNvSpPr txBox="1"/>
            <p:nvPr/>
          </p:nvSpPr>
          <p:spPr>
            <a:xfrm>
              <a:off x="9748727" y="2656078"/>
              <a:ext cx="157948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2" action="ppaction://hlinksldjump"/>
                </a:rPr>
                <a:t>4. Suggested Export Process Map</a:t>
              </a:r>
              <a:endParaRPr lang="en-US" dirty="0"/>
            </a:p>
          </p:txBody>
        </p:sp>
        <p:grpSp>
          <p:nvGrpSpPr>
            <p:cNvPr id="53" name="Group 52">
              <a:extLst>
                <a:ext uri="{FF2B5EF4-FFF2-40B4-BE49-F238E27FC236}">
                  <a16:creationId xmlns:a16="http://schemas.microsoft.com/office/drawing/2014/main" id="{A7A094BA-6D1A-4F97-AB05-5A129FE732AE}"/>
                </a:ext>
              </a:extLst>
            </p:cNvPr>
            <p:cNvGrpSpPr/>
            <p:nvPr/>
          </p:nvGrpSpPr>
          <p:grpSpPr>
            <a:xfrm>
              <a:off x="10081270" y="1612354"/>
              <a:ext cx="916281" cy="915127"/>
              <a:chOff x="1082107" y="4411189"/>
              <a:chExt cx="916281" cy="915127"/>
            </a:xfrm>
          </p:grpSpPr>
          <p:sp>
            <p:nvSpPr>
              <p:cNvPr id="46" name="Rectangle 45">
                <a:extLst>
                  <a:ext uri="{FF2B5EF4-FFF2-40B4-BE49-F238E27FC236}">
                    <a16:creationId xmlns:a16="http://schemas.microsoft.com/office/drawing/2014/main" id="{130833FE-30B9-4671-A06B-2E044E1284EA}"/>
                  </a:ext>
                </a:extLst>
              </p:cNvPr>
              <p:cNvSpPr/>
              <p:nvPr/>
            </p:nvSpPr>
            <p:spPr>
              <a:xfrm>
                <a:off x="1082107" y="4411189"/>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Workflow outline">
                <a:extLst>
                  <a:ext uri="{FF2B5EF4-FFF2-40B4-BE49-F238E27FC236}">
                    <a16:creationId xmlns:a16="http://schemas.microsoft.com/office/drawing/2014/main" id="{868135FF-CF62-4026-B28A-7641ED9287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3988" y="4411916"/>
                <a:ext cx="914400" cy="914400"/>
              </a:xfrm>
              <a:prstGeom prst="rect">
                <a:avLst/>
              </a:prstGeom>
            </p:spPr>
          </p:pic>
        </p:grpSp>
      </p:grpSp>
      <p:grpSp>
        <p:nvGrpSpPr>
          <p:cNvPr id="80" name="Group 79">
            <a:extLst>
              <a:ext uri="{FF2B5EF4-FFF2-40B4-BE49-F238E27FC236}">
                <a16:creationId xmlns:a16="http://schemas.microsoft.com/office/drawing/2014/main" id="{053A270D-E7A2-4E8D-837D-1C34A023D7F3}"/>
              </a:ext>
            </a:extLst>
          </p:cNvPr>
          <p:cNvGrpSpPr/>
          <p:nvPr/>
        </p:nvGrpSpPr>
        <p:grpSpPr>
          <a:xfrm>
            <a:off x="2069518" y="3816222"/>
            <a:ext cx="2057400" cy="2057400"/>
            <a:chOff x="738184" y="3680905"/>
            <a:chExt cx="2057400" cy="2057400"/>
          </a:xfrm>
        </p:grpSpPr>
        <p:sp>
          <p:nvSpPr>
            <p:cNvPr id="78" name="Rectangle 77">
              <a:extLst>
                <a:ext uri="{FF2B5EF4-FFF2-40B4-BE49-F238E27FC236}">
                  <a16:creationId xmlns:a16="http://schemas.microsoft.com/office/drawing/2014/main" id="{1E484A0D-46D4-47CE-9CD1-45D61AA6EA36}"/>
                </a:ext>
              </a:extLst>
            </p:cNvPr>
            <p:cNvSpPr/>
            <p:nvPr/>
          </p:nvSpPr>
          <p:spPr>
            <a:xfrm>
              <a:off x="738184" y="368090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3E60E9F6-79F3-4A0A-8AE4-431CAA888CED}"/>
                </a:ext>
              </a:extLst>
            </p:cNvPr>
            <p:cNvSpPr txBox="1"/>
            <p:nvPr/>
          </p:nvSpPr>
          <p:spPr>
            <a:xfrm>
              <a:off x="1043657" y="4858837"/>
              <a:ext cx="1444841"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5" action="ppaction://hlinksldjump"/>
                </a:rPr>
                <a:t>5. Export Process Instructions</a:t>
              </a:r>
              <a:endParaRPr lang="en-US" dirty="0"/>
            </a:p>
          </p:txBody>
        </p:sp>
        <p:grpSp>
          <p:nvGrpSpPr>
            <p:cNvPr id="54" name="Group 53">
              <a:extLst>
                <a:ext uri="{FF2B5EF4-FFF2-40B4-BE49-F238E27FC236}">
                  <a16:creationId xmlns:a16="http://schemas.microsoft.com/office/drawing/2014/main" id="{3F807A4A-087A-4F5F-A4FF-F8090421B5BE}"/>
                </a:ext>
              </a:extLst>
            </p:cNvPr>
            <p:cNvGrpSpPr/>
            <p:nvPr/>
          </p:nvGrpSpPr>
          <p:grpSpPr>
            <a:xfrm>
              <a:off x="1308878" y="3808153"/>
              <a:ext cx="916011" cy="918919"/>
              <a:chOff x="1194796" y="4507639"/>
              <a:chExt cx="916011" cy="918919"/>
            </a:xfrm>
          </p:grpSpPr>
          <p:sp>
            <p:nvSpPr>
              <p:cNvPr id="47" name="Rectangle 46">
                <a:extLst>
                  <a:ext uri="{FF2B5EF4-FFF2-40B4-BE49-F238E27FC236}">
                    <a16:creationId xmlns:a16="http://schemas.microsoft.com/office/drawing/2014/main" id="{504BDD0D-2B3B-4731-9756-4DBA489A5C07}"/>
                  </a:ext>
                </a:extLst>
              </p:cNvPr>
              <p:cNvSpPr/>
              <p:nvPr/>
            </p:nvSpPr>
            <p:spPr>
              <a:xfrm>
                <a:off x="1196407" y="4512158"/>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Graphic 15" descr="Download outline">
                <a:extLst>
                  <a:ext uri="{FF2B5EF4-FFF2-40B4-BE49-F238E27FC236}">
                    <a16:creationId xmlns:a16="http://schemas.microsoft.com/office/drawing/2014/main" id="{0BF4E4AC-D16F-4299-B5C4-4B4FF466E0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94796" y="4507639"/>
                <a:ext cx="914400" cy="914400"/>
              </a:xfrm>
              <a:prstGeom prst="rect">
                <a:avLst/>
              </a:prstGeom>
            </p:spPr>
          </p:pic>
        </p:grpSp>
      </p:grpSp>
      <p:grpSp>
        <p:nvGrpSpPr>
          <p:cNvPr id="81" name="Group 80">
            <a:extLst>
              <a:ext uri="{FF2B5EF4-FFF2-40B4-BE49-F238E27FC236}">
                <a16:creationId xmlns:a16="http://schemas.microsoft.com/office/drawing/2014/main" id="{5C73FB8C-180E-4955-ADF0-12FDBD500261}"/>
              </a:ext>
            </a:extLst>
          </p:cNvPr>
          <p:cNvGrpSpPr/>
          <p:nvPr/>
        </p:nvGrpSpPr>
        <p:grpSpPr>
          <a:xfrm>
            <a:off x="5067299" y="3842118"/>
            <a:ext cx="2057400" cy="2057400"/>
            <a:chOff x="3575012" y="3662246"/>
            <a:chExt cx="2057400" cy="2057400"/>
          </a:xfrm>
        </p:grpSpPr>
        <p:sp>
          <p:nvSpPr>
            <p:cNvPr id="79" name="Rectangle 78">
              <a:extLst>
                <a:ext uri="{FF2B5EF4-FFF2-40B4-BE49-F238E27FC236}">
                  <a16:creationId xmlns:a16="http://schemas.microsoft.com/office/drawing/2014/main" id="{4403BDC1-CE2A-4213-9EDB-3231BBDAF030}"/>
                </a:ext>
              </a:extLst>
            </p:cNvPr>
            <p:cNvSpPr/>
            <p:nvPr/>
          </p:nvSpPr>
          <p:spPr>
            <a:xfrm>
              <a:off x="3575012" y="3662246"/>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995F4865-51E0-44BF-B223-9C11E16FDD97}"/>
                </a:ext>
              </a:extLst>
            </p:cNvPr>
            <p:cNvSpPr txBox="1"/>
            <p:nvPr/>
          </p:nvSpPr>
          <p:spPr>
            <a:xfrm>
              <a:off x="3787818" y="4866264"/>
              <a:ext cx="163017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8" action="ppaction://hlinksldjump"/>
                </a:rPr>
                <a:t>6. Migration Process Instructions</a:t>
              </a:r>
              <a:endParaRPr lang="en-US" dirty="0"/>
            </a:p>
          </p:txBody>
        </p:sp>
        <p:grpSp>
          <p:nvGrpSpPr>
            <p:cNvPr id="55" name="Group 54">
              <a:extLst>
                <a:ext uri="{FF2B5EF4-FFF2-40B4-BE49-F238E27FC236}">
                  <a16:creationId xmlns:a16="http://schemas.microsoft.com/office/drawing/2014/main" id="{42FD275F-B878-47A9-9DF1-AF57E60F608D}"/>
                </a:ext>
              </a:extLst>
            </p:cNvPr>
            <p:cNvGrpSpPr/>
            <p:nvPr/>
          </p:nvGrpSpPr>
          <p:grpSpPr>
            <a:xfrm>
              <a:off x="4145706" y="3812672"/>
              <a:ext cx="916011" cy="919633"/>
              <a:chOff x="1216237" y="4586647"/>
              <a:chExt cx="916011" cy="919633"/>
            </a:xfrm>
          </p:grpSpPr>
          <p:sp>
            <p:nvSpPr>
              <p:cNvPr id="48" name="Rectangle 47">
                <a:extLst>
                  <a:ext uri="{FF2B5EF4-FFF2-40B4-BE49-F238E27FC236}">
                    <a16:creationId xmlns:a16="http://schemas.microsoft.com/office/drawing/2014/main" id="{08D6E48A-30D2-4DDF-A966-245D575CBEA0}"/>
                  </a:ext>
                </a:extLst>
              </p:cNvPr>
              <p:cNvSpPr/>
              <p:nvPr/>
            </p:nvSpPr>
            <p:spPr>
              <a:xfrm>
                <a:off x="1217848" y="4586647"/>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Graphic 17" descr="Transfer outline">
                <a:extLst>
                  <a:ext uri="{FF2B5EF4-FFF2-40B4-BE49-F238E27FC236}">
                    <a16:creationId xmlns:a16="http://schemas.microsoft.com/office/drawing/2014/main" id="{9B89D818-395C-4C24-ACBE-C9B5EF1440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16237" y="4591880"/>
                <a:ext cx="914400" cy="914400"/>
              </a:xfrm>
              <a:prstGeom prst="rect">
                <a:avLst/>
              </a:prstGeom>
            </p:spPr>
          </p:pic>
        </p:grpSp>
      </p:grpSp>
      <p:grpSp>
        <p:nvGrpSpPr>
          <p:cNvPr id="83" name="Group 82">
            <a:extLst>
              <a:ext uri="{FF2B5EF4-FFF2-40B4-BE49-F238E27FC236}">
                <a16:creationId xmlns:a16="http://schemas.microsoft.com/office/drawing/2014/main" id="{2DAE4028-9934-4425-AA0A-2BD3D773373F}"/>
              </a:ext>
            </a:extLst>
          </p:cNvPr>
          <p:cNvGrpSpPr/>
          <p:nvPr/>
        </p:nvGrpSpPr>
        <p:grpSpPr>
          <a:xfrm>
            <a:off x="8065080" y="3816222"/>
            <a:ext cx="2057400" cy="2057400"/>
            <a:chOff x="6573411" y="3696095"/>
            <a:chExt cx="2057400" cy="2057400"/>
          </a:xfrm>
        </p:grpSpPr>
        <p:sp>
          <p:nvSpPr>
            <p:cNvPr id="82" name="Rectangle 81">
              <a:extLst>
                <a:ext uri="{FF2B5EF4-FFF2-40B4-BE49-F238E27FC236}">
                  <a16:creationId xmlns:a16="http://schemas.microsoft.com/office/drawing/2014/main" id="{8E8DFD69-1691-4587-9940-0521F752199E}"/>
                </a:ext>
              </a:extLst>
            </p:cNvPr>
            <p:cNvSpPr/>
            <p:nvPr/>
          </p:nvSpPr>
          <p:spPr>
            <a:xfrm>
              <a:off x="6573411" y="369609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2136F578-D970-4B4F-966B-A1EF7F51DB10}"/>
                </a:ext>
              </a:extLst>
            </p:cNvPr>
            <p:cNvSpPr txBox="1"/>
            <p:nvPr/>
          </p:nvSpPr>
          <p:spPr>
            <a:xfrm>
              <a:off x="6946816" y="4848055"/>
              <a:ext cx="130642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1" action="ppaction://hlinksldjump"/>
                </a:rPr>
                <a:t>7. Export &amp; Migration Process Recap</a:t>
              </a:r>
              <a:endParaRPr lang="en-US" dirty="0"/>
            </a:p>
          </p:txBody>
        </p:sp>
        <p:grpSp>
          <p:nvGrpSpPr>
            <p:cNvPr id="56" name="Group 55">
              <a:extLst>
                <a:ext uri="{FF2B5EF4-FFF2-40B4-BE49-F238E27FC236}">
                  <a16:creationId xmlns:a16="http://schemas.microsoft.com/office/drawing/2014/main" id="{5AF9BEC0-6314-477B-A02A-BEF112E90157}"/>
                </a:ext>
              </a:extLst>
            </p:cNvPr>
            <p:cNvGrpSpPr/>
            <p:nvPr/>
          </p:nvGrpSpPr>
          <p:grpSpPr>
            <a:xfrm>
              <a:off x="7142829" y="3815923"/>
              <a:ext cx="914634" cy="916382"/>
              <a:chOff x="1249441" y="4581256"/>
              <a:chExt cx="914634" cy="916382"/>
            </a:xfrm>
          </p:grpSpPr>
          <p:sp>
            <p:nvSpPr>
              <p:cNvPr id="49" name="Rectangle 48">
                <a:extLst>
                  <a:ext uri="{FF2B5EF4-FFF2-40B4-BE49-F238E27FC236}">
                    <a16:creationId xmlns:a16="http://schemas.microsoft.com/office/drawing/2014/main" id="{8D10EBA5-4F52-4B23-9F24-B04A328A0D7D}"/>
                  </a:ext>
                </a:extLst>
              </p:cNvPr>
              <p:cNvSpPr/>
              <p:nvPr/>
            </p:nvSpPr>
            <p:spPr>
              <a:xfrm>
                <a:off x="1249441" y="458125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Graphic 19" descr="Rewind outline">
                <a:extLst>
                  <a:ext uri="{FF2B5EF4-FFF2-40B4-BE49-F238E27FC236}">
                    <a16:creationId xmlns:a16="http://schemas.microsoft.com/office/drawing/2014/main" id="{AA969EF3-723B-4335-AA84-C914D61319D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249675" y="4583238"/>
                <a:ext cx="914400" cy="914400"/>
              </a:xfrm>
              <a:prstGeom prst="rect">
                <a:avLst/>
              </a:prstGeom>
            </p:spPr>
          </p:pic>
        </p:grpSp>
      </p:grpSp>
    </p:spTree>
    <p:extLst>
      <p:ext uri="{BB962C8B-B14F-4D97-AF65-F5344CB8AC3E}">
        <p14:creationId xmlns:p14="http://schemas.microsoft.com/office/powerpoint/2010/main" val="42463711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Migration Process</a:t>
            </a:r>
          </a:p>
        </p:txBody>
      </p:sp>
    </p:spTree>
    <p:extLst>
      <p:ext uri="{BB962C8B-B14F-4D97-AF65-F5344CB8AC3E}">
        <p14:creationId xmlns:p14="http://schemas.microsoft.com/office/powerpoint/2010/main" val="137236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Migration Process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30AFDD52-5BCF-4D9F-9F83-9902221A7423}"/>
              </a:ext>
            </a:extLst>
          </p:cNvPr>
          <p:cNvSpPr txBox="1"/>
          <p:nvPr/>
        </p:nvSpPr>
        <p:spPr>
          <a:xfrm>
            <a:off x="738184" y="1453948"/>
            <a:ext cx="10841101" cy="4823565"/>
          </a:xfrm>
          <a:prstGeom prst="rect">
            <a:avLst/>
          </a:prstGeom>
          <a:noFill/>
        </p:spPr>
        <p:txBody>
          <a:bodyPr wrap="square" rtlCol="0">
            <a:spAutoFit/>
          </a:bodyPr>
          <a:lstStyle/>
          <a:p>
            <a:pPr marL="0" marR="0" algn="ctr">
              <a:spcBef>
                <a:spcPts val="0"/>
              </a:spcBef>
            </a:pPr>
            <a:r>
              <a:rPr lang="en-US" sz="1600" dirty="0">
                <a:effectLst/>
                <a:ea typeface="Calibri" panose="020F0502020204030204" pitchFamily="34" charset="0"/>
                <a:cs typeface="Times New Roman" panose="02020603050405020304" pitchFamily="18" charset="0"/>
              </a:rPr>
              <a:t>If you want to preserve a copy of the original exported report, save a copy now. </a:t>
            </a:r>
          </a:p>
          <a:p>
            <a:pPr marL="0" marR="0" algn="ctr">
              <a:lnSpc>
                <a:spcPct val="107000"/>
              </a:lnSpc>
              <a:spcBef>
                <a:spcPts val="0"/>
              </a:spcBef>
              <a:spcAft>
                <a:spcPts val="800"/>
              </a:spcAft>
            </a:pPr>
            <a:r>
              <a:rPr lang="en-US" sz="1400" i="1" dirty="0">
                <a:effectLst/>
                <a:ea typeface="Calibri" panose="020F0502020204030204" pitchFamily="34" charset="0"/>
                <a:cs typeface="Times New Roman" panose="02020603050405020304" pitchFamily="18" charset="0"/>
              </a:rPr>
              <a:t>However, you do not have to preserve this file. It can be recreated if needed at any time!</a:t>
            </a:r>
          </a:p>
          <a:p>
            <a:pPr marL="0" marR="0">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When the report opens, the following columns will align to the information requested in the Prioritization Tracker: </a:t>
            </a: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There are multiple methods you can use to transfer this information from the export file into the SAA Prioritization Tracker. </a:t>
            </a:r>
            <a:r>
              <a:rPr lang="en-US" sz="1600" b="1" dirty="0">
                <a:effectLst/>
                <a:ea typeface="Calibri" panose="020F0502020204030204" pitchFamily="34" charset="0"/>
                <a:cs typeface="Times New Roman" panose="02020603050405020304" pitchFamily="18" charset="0"/>
              </a:rPr>
              <a:t>Those methods are detailed in the following slides. </a:t>
            </a:r>
          </a:p>
          <a:p>
            <a:endParaRPr lang="en-US" sz="1600" dirty="0"/>
          </a:p>
        </p:txBody>
      </p:sp>
      <p:sp>
        <p:nvSpPr>
          <p:cNvPr id="3" name="TextBox 2">
            <a:extLst>
              <a:ext uri="{FF2B5EF4-FFF2-40B4-BE49-F238E27FC236}">
                <a16:creationId xmlns:a16="http://schemas.microsoft.com/office/drawing/2014/main" id="{984DB477-9CE6-4C94-B2AB-ECE93084D965}"/>
              </a:ext>
            </a:extLst>
          </p:cNvPr>
          <p:cNvSpPr txBox="1"/>
          <p:nvPr/>
        </p:nvSpPr>
        <p:spPr>
          <a:xfrm>
            <a:off x="2373599" y="2447621"/>
            <a:ext cx="6690049" cy="2800767"/>
          </a:xfrm>
          <a:prstGeom prst="rect">
            <a:avLst/>
          </a:prstGeom>
          <a:noFill/>
        </p:spPr>
        <p:txBody>
          <a:bodyPr wrap="square" rtlCol="0">
            <a:spAutoFit/>
          </a:bodyPr>
          <a:lstStyle/>
          <a:p>
            <a:r>
              <a:rPr lang="en-US" sz="1600" dirty="0"/>
              <a:t>B – Organization Name</a:t>
            </a:r>
          </a:p>
          <a:p>
            <a:r>
              <a:rPr lang="en-US" sz="1600" dirty="0"/>
              <a:t>C, D, E, F (Combined) – Address </a:t>
            </a:r>
          </a:p>
          <a:p>
            <a:r>
              <a:rPr lang="en-US" sz="1600" dirty="0"/>
              <a:t>N – Nonprofit Organization Category </a:t>
            </a:r>
          </a:p>
          <a:p>
            <a:r>
              <a:rPr lang="en-US" sz="1600" dirty="0"/>
              <a:t>O – Organization Category, if “Other”</a:t>
            </a:r>
          </a:p>
          <a:p>
            <a:r>
              <a:rPr lang="en-US" sz="1600" dirty="0"/>
              <a:t>P – Organization Function</a:t>
            </a:r>
          </a:p>
          <a:p>
            <a:r>
              <a:rPr lang="en-US" sz="1600" dirty="0"/>
              <a:t>Q – Organization Affiliation</a:t>
            </a:r>
          </a:p>
          <a:p>
            <a:r>
              <a:rPr lang="en-US" sz="1600" dirty="0"/>
              <a:t>R – Affiliation, if “Other”</a:t>
            </a:r>
          </a:p>
          <a:p>
            <a:r>
              <a:rPr lang="en-US" sz="1600" dirty="0"/>
              <a:t>U – UEI Number</a:t>
            </a:r>
          </a:p>
          <a:p>
            <a:r>
              <a:rPr lang="en-US" sz="1600" dirty="0"/>
              <a:t>W – Urban Area (if applicable)</a:t>
            </a:r>
          </a:p>
          <a:p>
            <a:r>
              <a:rPr lang="en-US" sz="1600" dirty="0"/>
              <a:t>X – Total Federal Funding Requested</a:t>
            </a:r>
          </a:p>
          <a:p>
            <a:r>
              <a:rPr lang="en-US" sz="1600" dirty="0"/>
              <a:t>CR, CS – Prior Funding Received</a:t>
            </a:r>
          </a:p>
        </p:txBody>
      </p:sp>
    </p:spTree>
    <p:extLst>
      <p:ext uri="{BB962C8B-B14F-4D97-AF65-F5344CB8AC3E}">
        <p14:creationId xmlns:p14="http://schemas.microsoft.com/office/powerpoint/2010/main" val="283570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06563"/>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A. Insert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068458" y="1741203"/>
            <a:ext cx="10385353" cy="1323439"/>
          </a:xfrm>
          <a:prstGeom prst="rect">
            <a:avLst/>
          </a:prstGeom>
          <a:noFill/>
        </p:spPr>
        <p:txBody>
          <a:bodyPr wrap="square">
            <a:spAutoFit/>
          </a:bodyPr>
          <a:lstStyle/>
          <a:p>
            <a:pPr marL="342900" marR="0" lvl="0" indent="-342900">
              <a:buFont typeface="+mj-lt"/>
              <a:buAutoNum type="arabicPeriod"/>
            </a:pPr>
            <a:r>
              <a:rPr lang="en-US" sz="1600" dirty="0">
                <a:effectLst/>
                <a:ea typeface="Calibri" panose="020F0502020204030204" pitchFamily="34" charset="0"/>
                <a:cs typeface="Times New Roman" panose="02020603050405020304" pitchFamily="18" charset="0"/>
              </a:rPr>
              <a:t>Select </a:t>
            </a:r>
            <a:r>
              <a:rPr lang="en-US" sz="1600" b="1" dirty="0">
                <a:effectLst/>
                <a:ea typeface="Calibri" panose="020F0502020204030204" pitchFamily="34" charset="0"/>
                <a:cs typeface="Times New Roman" panose="02020603050405020304" pitchFamily="18" charset="0"/>
              </a:rPr>
              <a:t>ALL</a:t>
            </a:r>
            <a:r>
              <a:rPr lang="en-US" sz="1600" dirty="0">
                <a:effectLst/>
                <a:ea typeface="Calibri" panose="020F0502020204030204" pitchFamily="34" charset="0"/>
                <a:cs typeface="Times New Roman" panose="02020603050405020304" pitchFamily="18" charset="0"/>
              </a:rPr>
              <a:t> data provided by the export file. You can do this by clicking cell A2 and then, before releasing the button on your mouse, drag your cursor to the end of your data (Column CZ, Row __).  </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Do </a:t>
            </a:r>
            <a:r>
              <a:rPr lang="en-US" sz="1600" b="1" dirty="0">
                <a:ea typeface="Calibri" panose="020F0502020204030204" pitchFamily="34" charset="0"/>
                <a:cs typeface="Times New Roman" panose="02020603050405020304" pitchFamily="18" charset="0"/>
              </a:rPr>
              <a:t>not</a:t>
            </a:r>
            <a:r>
              <a:rPr lang="en-US" sz="1600" dirty="0">
                <a:ea typeface="Calibri" panose="020F0502020204030204" pitchFamily="34" charset="0"/>
                <a:cs typeface="Times New Roman" panose="02020603050405020304" pitchFamily="18" charset="0"/>
              </a:rPr>
              <a:t> select the column headers.</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Remember that the number of rows of data is based on the number of Investment Justifications included. </a:t>
            </a:r>
          </a:p>
          <a:p>
            <a:pPr marL="342900" indent="-342900">
              <a:buFont typeface="+mj-lt"/>
              <a:buAutoNum type="arabicPeriod"/>
            </a:pPr>
            <a:r>
              <a:rPr lang="en-US" sz="1600" dirty="0">
                <a:ea typeface="Calibri" panose="020F0502020204030204" pitchFamily="34" charset="0"/>
                <a:cs typeface="Times New Roman" panose="02020603050405020304" pitchFamily="18" charset="0"/>
              </a:rPr>
              <a:t>Copy the selection. </a:t>
            </a:r>
          </a:p>
        </p:txBody>
      </p:sp>
      <p:sp>
        <p:nvSpPr>
          <p:cNvPr id="4" name="TextBox 3">
            <a:extLst>
              <a:ext uri="{FF2B5EF4-FFF2-40B4-BE49-F238E27FC236}">
                <a16:creationId xmlns:a16="http://schemas.microsoft.com/office/drawing/2014/main" id="{0D098573-85A4-4406-9037-23AEAEA67D36}"/>
              </a:ext>
            </a:extLst>
          </p:cNvPr>
          <p:cNvSpPr txBox="1"/>
          <p:nvPr/>
        </p:nvSpPr>
        <p:spPr>
          <a:xfrm>
            <a:off x="1222087" y="3084646"/>
            <a:ext cx="8982577" cy="307777"/>
          </a:xfrm>
          <a:prstGeom prst="rect">
            <a:avLst/>
          </a:prstGeom>
          <a:solidFill>
            <a:srgbClr val="FFFF65"/>
          </a:solidFill>
          <a:ln>
            <a:solidFill>
              <a:schemeClr val="tx1"/>
            </a:solidFill>
          </a:ln>
        </p:spPr>
        <p:txBody>
          <a:bodyPr wrap="square" rtlCol="0">
            <a:spAutoFit/>
          </a:bodyPr>
          <a:lstStyle/>
          <a:p>
            <a:pPr algn="ctr"/>
            <a:r>
              <a:rPr lang="en-US" sz="1400" b="1" dirty="0"/>
              <a:t>NOTE: Select the full data range of cells, but do not select the full row. (i.e., do not click “B” to highlight all of row B). </a:t>
            </a:r>
          </a:p>
        </p:txBody>
      </p:sp>
      <p:grpSp>
        <p:nvGrpSpPr>
          <p:cNvPr id="2" name="Group 1">
            <a:extLst>
              <a:ext uri="{FF2B5EF4-FFF2-40B4-BE49-F238E27FC236}">
                <a16:creationId xmlns:a16="http://schemas.microsoft.com/office/drawing/2014/main" id="{943C9152-3390-4448-8954-2E1DA9EB5120}"/>
              </a:ext>
            </a:extLst>
          </p:cNvPr>
          <p:cNvGrpSpPr/>
          <p:nvPr/>
        </p:nvGrpSpPr>
        <p:grpSpPr>
          <a:xfrm>
            <a:off x="2147910" y="3466589"/>
            <a:ext cx="7848346" cy="2561347"/>
            <a:chOff x="308558" y="3580989"/>
            <a:chExt cx="7130929" cy="2195343"/>
          </a:xfrm>
        </p:grpSpPr>
        <p:pic>
          <p:nvPicPr>
            <p:cNvPr id="3" name="Picture 2">
              <a:extLst>
                <a:ext uri="{FF2B5EF4-FFF2-40B4-BE49-F238E27FC236}">
                  <a16:creationId xmlns:a16="http://schemas.microsoft.com/office/drawing/2014/main" id="{98E83995-6448-4527-9136-9FB0C760A061}"/>
                </a:ext>
              </a:extLst>
            </p:cNvPr>
            <p:cNvPicPr>
              <a:picLocks noChangeAspect="1"/>
            </p:cNvPicPr>
            <p:nvPr/>
          </p:nvPicPr>
          <p:blipFill rotWithShape="1">
            <a:blip r:embed="rId2">
              <a:extLst>
                <a:ext uri="{28A0092B-C50C-407E-A947-70E740481C1C}">
                  <a14:useLocalDpi xmlns:a14="http://schemas.microsoft.com/office/drawing/2010/main" val="0"/>
                </a:ext>
              </a:extLst>
            </a:blip>
            <a:srcRect r="38393"/>
            <a:stretch/>
          </p:blipFill>
          <p:spPr>
            <a:xfrm>
              <a:off x="308558" y="3580989"/>
              <a:ext cx="7130929" cy="2195343"/>
            </a:xfrm>
            <a:prstGeom prst="rect">
              <a:avLst/>
            </a:prstGeom>
          </p:spPr>
        </p:pic>
        <p:sp>
          <p:nvSpPr>
            <p:cNvPr id="13" name="Oval 12">
              <a:extLst>
                <a:ext uri="{FF2B5EF4-FFF2-40B4-BE49-F238E27FC236}">
                  <a16:creationId xmlns:a16="http://schemas.microsoft.com/office/drawing/2014/main" id="{755FCC51-E94B-4E9D-BC5C-E126628E9A57}"/>
                </a:ext>
              </a:extLst>
            </p:cNvPr>
            <p:cNvSpPr/>
            <p:nvPr/>
          </p:nvSpPr>
          <p:spPr>
            <a:xfrm>
              <a:off x="622532" y="4171950"/>
              <a:ext cx="2111143" cy="3143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95288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B. Copy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3" y="1797096"/>
            <a:ext cx="10850527" cy="615553"/>
          </a:xfrm>
          <a:prstGeom prst="rect">
            <a:avLst/>
          </a:prstGeom>
          <a:noFill/>
        </p:spPr>
        <p:txBody>
          <a:bodyPr wrap="square">
            <a:spAutoFit/>
          </a:bodyPr>
          <a:lstStyle/>
          <a:p>
            <a:pPr marL="342900" indent="-342900">
              <a:buFont typeface="+mj-lt"/>
              <a:buAutoNum type="arabicPeriod" startAt="3"/>
            </a:pPr>
            <a:r>
              <a:rPr lang="en-US" sz="1600" dirty="0">
                <a:ea typeface="Calibri" panose="020F0502020204030204" pitchFamily="34" charset="0"/>
                <a:cs typeface="Times New Roman" panose="02020603050405020304" pitchFamily="18" charset="0"/>
              </a:rPr>
              <a:t>In the Export Assistance file, on the tab labeled “Paste Initial Data Here,” put your cursor in the first blank cell (A2). </a:t>
            </a:r>
          </a:p>
          <a:p>
            <a:r>
              <a:rPr lang="en-US" sz="1600" i="1" dirty="0">
                <a:ea typeface="Calibri" panose="020F0502020204030204" pitchFamily="34" charset="0"/>
                <a:cs typeface="Times New Roman" panose="02020603050405020304" pitchFamily="18" charset="0"/>
              </a:rPr>
              <a:t>	</a:t>
            </a:r>
            <a:r>
              <a:rPr lang="en-US" sz="1400" i="1" dirty="0">
                <a:ea typeface="Calibri" panose="020F0502020204030204" pitchFamily="34" charset="0"/>
                <a:cs typeface="Times New Roman" panose="02020603050405020304" pitchFamily="18" charset="0"/>
              </a:rPr>
              <a:t>Note: The headers in this table will now be more conducive to reviewing/understanding the data.</a:t>
            </a:r>
            <a:r>
              <a:rPr lang="en-US" dirty="0">
                <a:ea typeface="Calibri" panose="020F0502020204030204" pitchFamily="34" charset="0"/>
                <a:cs typeface="Times New Roman" panose="02020603050405020304" pitchFamily="18" charset="0"/>
              </a:rPr>
              <a:t> </a:t>
            </a:r>
          </a:p>
        </p:txBody>
      </p:sp>
      <p:grpSp>
        <p:nvGrpSpPr>
          <p:cNvPr id="2" name="Group 1">
            <a:extLst>
              <a:ext uri="{FF2B5EF4-FFF2-40B4-BE49-F238E27FC236}">
                <a16:creationId xmlns:a16="http://schemas.microsoft.com/office/drawing/2014/main" id="{9CDE953A-7F0B-4F78-B6BD-2344F73F8C97}"/>
              </a:ext>
            </a:extLst>
          </p:cNvPr>
          <p:cNvGrpSpPr/>
          <p:nvPr/>
        </p:nvGrpSpPr>
        <p:grpSpPr>
          <a:xfrm>
            <a:off x="1644249" y="2386601"/>
            <a:ext cx="8895164" cy="966996"/>
            <a:chOff x="813031" y="2224150"/>
            <a:chExt cx="8895164" cy="966996"/>
          </a:xfrm>
        </p:grpSpPr>
        <p:pic>
          <p:nvPicPr>
            <p:cNvPr id="12" name="Picture 11">
              <a:extLst>
                <a:ext uri="{FF2B5EF4-FFF2-40B4-BE49-F238E27FC236}">
                  <a16:creationId xmlns:a16="http://schemas.microsoft.com/office/drawing/2014/main" id="{1FA418BD-C265-4641-BA6C-9BE2D1EA8E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3031" y="2224150"/>
              <a:ext cx="8895164" cy="966996"/>
            </a:xfrm>
            <a:prstGeom prst="rect">
              <a:avLst/>
            </a:prstGeom>
          </p:spPr>
        </p:pic>
        <p:sp>
          <p:nvSpPr>
            <p:cNvPr id="13" name="Oval 12">
              <a:extLst>
                <a:ext uri="{FF2B5EF4-FFF2-40B4-BE49-F238E27FC236}">
                  <a16:creationId xmlns:a16="http://schemas.microsoft.com/office/drawing/2014/main" id="{10F39AF1-6909-4A9C-B1AE-E8F41AEFEFDE}"/>
                </a:ext>
              </a:extLst>
            </p:cNvPr>
            <p:cNvSpPr/>
            <p:nvPr/>
          </p:nvSpPr>
          <p:spPr>
            <a:xfrm>
              <a:off x="931332" y="2565267"/>
              <a:ext cx="626535" cy="20247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E388BFD-E9DA-4602-8DB0-290029C2A4A4}"/>
              </a:ext>
            </a:extLst>
          </p:cNvPr>
          <p:cNvGrpSpPr/>
          <p:nvPr/>
        </p:nvGrpSpPr>
        <p:grpSpPr>
          <a:xfrm>
            <a:off x="2506532" y="4104222"/>
            <a:ext cx="6413687" cy="1869492"/>
            <a:chOff x="1325568" y="4029018"/>
            <a:chExt cx="6413687" cy="1869492"/>
          </a:xfrm>
        </p:grpSpPr>
        <p:pic>
          <p:nvPicPr>
            <p:cNvPr id="5" name="Picture 4">
              <a:extLst>
                <a:ext uri="{FF2B5EF4-FFF2-40B4-BE49-F238E27FC236}">
                  <a16:creationId xmlns:a16="http://schemas.microsoft.com/office/drawing/2014/main" id="{EFD6AA82-5399-4C22-BB82-AD6EDDF16B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5568" y="4029018"/>
              <a:ext cx="6413687" cy="1869492"/>
            </a:xfrm>
            <a:prstGeom prst="rect">
              <a:avLst/>
            </a:prstGeom>
          </p:spPr>
        </p:pic>
        <p:sp>
          <p:nvSpPr>
            <p:cNvPr id="14" name="Oval 13">
              <a:extLst>
                <a:ext uri="{FF2B5EF4-FFF2-40B4-BE49-F238E27FC236}">
                  <a16:creationId xmlns:a16="http://schemas.microsoft.com/office/drawing/2014/main" id="{7CDF9EFE-4C3D-47D7-9DBE-AC9EEE19CEA5}"/>
                </a:ext>
              </a:extLst>
            </p:cNvPr>
            <p:cNvSpPr/>
            <p:nvPr/>
          </p:nvSpPr>
          <p:spPr>
            <a:xfrm>
              <a:off x="2105025" y="5271794"/>
              <a:ext cx="942975"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a:extLst>
              <a:ext uri="{FF2B5EF4-FFF2-40B4-BE49-F238E27FC236}">
                <a16:creationId xmlns:a16="http://schemas.microsoft.com/office/drawing/2014/main" id="{75C7D65B-7BCF-45AE-947A-6350B93212C0}"/>
              </a:ext>
            </a:extLst>
          </p:cNvPr>
          <p:cNvSpPr txBox="1"/>
          <p:nvPr/>
        </p:nvSpPr>
        <p:spPr>
          <a:xfrm>
            <a:off x="1150973" y="3550308"/>
            <a:ext cx="10850527" cy="584775"/>
          </a:xfrm>
          <a:prstGeom prst="rect">
            <a:avLst/>
          </a:prstGeom>
          <a:noFill/>
        </p:spPr>
        <p:txBody>
          <a:bodyPr wrap="square">
            <a:spAutoFit/>
          </a:bodyPr>
          <a:lstStyle/>
          <a:p>
            <a:pPr marL="342900" indent="-342900">
              <a:buFont typeface="+mj-lt"/>
              <a:buAutoNum type="arabicPeriod" startAt="4"/>
            </a:pPr>
            <a:r>
              <a:rPr lang="en-US" sz="1600" dirty="0"/>
              <a:t>After you have copied your data and clicked on cell A2, you can right click with your mouse. Select the “Values (V)” option under Paste. Be sure to paste values only! </a:t>
            </a:r>
          </a:p>
        </p:txBody>
      </p:sp>
    </p:spTree>
    <p:extLst>
      <p:ext uri="{BB962C8B-B14F-4D97-AF65-F5344CB8AC3E}">
        <p14:creationId xmlns:p14="http://schemas.microsoft.com/office/powerpoint/2010/main" val="86860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C. Review file for use in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9888502" cy="1077218"/>
          </a:xfrm>
          <a:prstGeom prst="rect">
            <a:avLst/>
          </a:prstGeom>
          <a:noFill/>
        </p:spPr>
        <p:txBody>
          <a:bodyPr wrap="square">
            <a:spAutoFit/>
          </a:bodyPr>
          <a:lstStyle/>
          <a:p>
            <a:pPr marL="342900" indent="-342900">
              <a:buFont typeface="+mj-lt"/>
              <a:buAutoNum type="arabicPeriod" startAt="5"/>
            </a:pPr>
            <a:r>
              <a:rPr lang="en-US" sz="1600" dirty="0">
                <a:ea typeface="Calibri" panose="020F0502020204030204" pitchFamily="34" charset="0"/>
                <a:cs typeface="Times New Roman" panose="02020603050405020304" pitchFamily="18" charset="0"/>
              </a:rPr>
              <a:t>In the Export Assistance file, select the tab named “Copy into SAA Prioritization.”</a:t>
            </a:r>
          </a:p>
          <a:p>
            <a:pPr marL="800100" lvl="1" indent="-342900">
              <a:buFont typeface="Arial" panose="020B0604020202020204" pitchFamily="34" charset="0"/>
              <a:buChar char="•"/>
            </a:pPr>
            <a:r>
              <a:rPr lang="en-US" sz="1600" dirty="0">
                <a:ea typeface="Calibri" panose="020F0502020204030204" pitchFamily="34" charset="0"/>
                <a:cs typeface="Times New Roman" panose="02020603050405020304" pitchFamily="18" charset="0"/>
              </a:rPr>
              <a:t>The display below demonstrates how the data is transformed and ordered to align with the SAA Prioritization tracker. This will allow you to retrieve all information from the IJs and quickly transfer all data into your tracker file for submission to FEMA without having to do any manual data cleaning.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rotWithShape="1">
          <a:blip r:embed="rId2"/>
          <a:srcRect r="16765"/>
          <a:stretch/>
        </p:blipFill>
        <p:spPr>
          <a:xfrm>
            <a:off x="1087973" y="3262566"/>
            <a:ext cx="9031388" cy="1083258"/>
          </a:xfrm>
          <a:prstGeom prst="rect">
            <a:avLst/>
          </a:prstGeom>
        </p:spPr>
      </p:pic>
      <p:sp>
        <p:nvSpPr>
          <p:cNvPr id="2" name="TextBox 1">
            <a:extLst>
              <a:ext uri="{FF2B5EF4-FFF2-40B4-BE49-F238E27FC236}">
                <a16:creationId xmlns:a16="http://schemas.microsoft.com/office/drawing/2014/main" id="{DE734A9E-7700-4FBA-7579-DCF6EA59314B}"/>
              </a:ext>
            </a:extLst>
          </p:cNvPr>
          <p:cNvSpPr txBox="1"/>
          <p:nvPr/>
        </p:nvSpPr>
        <p:spPr>
          <a:xfrm>
            <a:off x="2072639" y="5241830"/>
            <a:ext cx="7516859" cy="600164"/>
          </a:xfrm>
          <a:prstGeom prst="rect">
            <a:avLst/>
          </a:prstGeom>
          <a:solidFill>
            <a:srgbClr val="FFFF65"/>
          </a:solidFill>
          <a:ln>
            <a:solidFill>
              <a:schemeClr val="tx1"/>
            </a:solidFill>
          </a:ln>
        </p:spPr>
        <p:txBody>
          <a:bodyPr wrap="square">
            <a:spAutoFit/>
          </a:bodyPr>
          <a:lstStyle/>
          <a:p>
            <a:pPr algn="ctr"/>
            <a:r>
              <a:rPr lang="en-US" sz="1100" b="1" dirty="0">
                <a:ea typeface="Calibri" panose="020F0502020204030204" pitchFamily="34" charset="0"/>
                <a:cs typeface="Times New Roman" panose="02020603050405020304" pitchFamily="18" charset="0"/>
              </a:rPr>
              <a:t>Tip</a:t>
            </a:r>
            <a:r>
              <a:rPr lang="en-US" sz="1100" dirty="0">
                <a:ea typeface="Calibri" panose="020F0502020204030204" pitchFamily="34" charset="0"/>
                <a:cs typeface="Times New Roman" panose="02020603050405020304" pitchFamily="18" charset="0"/>
              </a:rPr>
              <a:t>: Based on Excel formatting, sometimes a “0” may show up in cell if you paste data and that cell is empty. Having a zero show up in an otherwise empty cell is not a problem, as long as it is not providing </a:t>
            </a:r>
            <a:r>
              <a:rPr lang="en-US" sz="1100" i="1" dirty="0">
                <a:ea typeface="Calibri" panose="020F0502020204030204" pitchFamily="34" charset="0"/>
                <a:cs typeface="Times New Roman" panose="02020603050405020304" pitchFamily="18" charset="0"/>
              </a:rPr>
              <a:t>inaccurate</a:t>
            </a:r>
            <a:r>
              <a:rPr lang="en-US" sz="1100" dirty="0">
                <a:ea typeface="Calibri" panose="020F0502020204030204" pitchFamily="34" charset="0"/>
                <a:cs typeface="Times New Roman" panose="02020603050405020304" pitchFamily="18" charset="0"/>
              </a:rPr>
              <a:t> data. You should be able to delete or type over these zeroes when/where needed. </a:t>
            </a:r>
          </a:p>
        </p:txBody>
      </p:sp>
    </p:spTree>
    <p:extLst>
      <p:ext uri="{BB962C8B-B14F-4D97-AF65-F5344CB8AC3E}">
        <p14:creationId xmlns:p14="http://schemas.microsoft.com/office/powerpoint/2010/main" val="1048978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D. Copy information into the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10202826" cy="1261884"/>
          </a:xfrm>
          <a:prstGeom prst="rect">
            <a:avLst/>
          </a:prstGeom>
          <a:noFill/>
        </p:spPr>
        <p:txBody>
          <a:bodyPr wrap="square">
            <a:spAutoFit/>
          </a:bodyPr>
          <a:lstStyle/>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Select the data from the tab labeled “Copy into SAA Prioritization” in the same way you selected data in the prior steps. </a:t>
            </a:r>
            <a:r>
              <a:rPr lang="en-US" sz="1400" i="1" dirty="0">
                <a:ea typeface="Calibri" panose="020F0502020204030204" pitchFamily="34" charset="0"/>
                <a:cs typeface="Times New Roman" panose="02020603050405020304" pitchFamily="18" charset="0"/>
              </a:rPr>
              <a:t>Remember not to select the column headers!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Select cell C2 in the SAA Prioritization Tracker and Paste values in the same way you did in step 4. </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C2 of the SAA Prioritization Tracker because cell A2 should list the applying state and cell B2 should list the applying Urban Area (if applicable).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rotWithShape="1">
          <a:blip r:embed="rId2"/>
          <a:srcRect r="16845"/>
          <a:stretch/>
        </p:blipFill>
        <p:spPr>
          <a:xfrm>
            <a:off x="669961" y="3981450"/>
            <a:ext cx="9022679" cy="1083258"/>
          </a:xfrm>
          <a:prstGeom prst="rect">
            <a:avLst/>
          </a:prstGeom>
        </p:spPr>
      </p:pic>
      <p:sp>
        <p:nvSpPr>
          <p:cNvPr id="2" name="TextBox 1">
            <a:extLst>
              <a:ext uri="{FF2B5EF4-FFF2-40B4-BE49-F238E27FC236}">
                <a16:creationId xmlns:a16="http://schemas.microsoft.com/office/drawing/2014/main" id="{5AA2E48C-164F-494C-A048-DC3B15D15B2F}"/>
              </a:ext>
            </a:extLst>
          </p:cNvPr>
          <p:cNvSpPr txBox="1"/>
          <p:nvPr/>
        </p:nvSpPr>
        <p:spPr>
          <a:xfrm>
            <a:off x="5991224" y="5562600"/>
            <a:ext cx="5529263" cy="523220"/>
          </a:xfrm>
          <a:prstGeom prst="rect">
            <a:avLst/>
          </a:prstGeom>
          <a:noFill/>
        </p:spPr>
        <p:txBody>
          <a:bodyPr wrap="square" rtlCol="0">
            <a:spAutoFit/>
          </a:bodyPr>
          <a:lstStyle/>
          <a:p>
            <a:r>
              <a:rPr lang="en-US" sz="1400" dirty="0"/>
              <a:t>Columns with a yellow header in this spreadsheet indicate the answers you will have to provide manually in the SAA Prioritization Tracker. </a:t>
            </a:r>
          </a:p>
        </p:txBody>
      </p:sp>
      <p:sp>
        <p:nvSpPr>
          <p:cNvPr id="11" name="Oval 10">
            <a:extLst>
              <a:ext uri="{FF2B5EF4-FFF2-40B4-BE49-F238E27FC236}">
                <a16:creationId xmlns:a16="http://schemas.microsoft.com/office/drawing/2014/main" id="{377F4F08-761B-4CF4-956B-B9DB01124324}"/>
              </a:ext>
            </a:extLst>
          </p:cNvPr>
          <p:cNvSpPr/>
          <p:nvPr/>
        </p:nvSpPr>
        <p:spPr>
          <a:xfrm>
            <a:off x="6095224" y="4034926"/>
            <a:ext cx="1915301"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8A522F6-9C2C-4445-AFFB-A73CF91A2260}"/>
              </a:ext>
            </a:extLst>
          </p:cNvPr>
          <p:cNvCxnSpPr>
            <a:cxnSpLocks/>
            <a:stCxn id="2" idx="0"/>
          </p:cNvCxnSpPr>
          <p:nvPr/>
        </p:nvCxnSpPr>
        <p:spPr>
          <a:xfrm flipH="1" flipV="1">
            <a:off x="7305676" y="4750384"/>
            <a:ext cx="1450180" cy="812216"/>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1585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br>
            <a:r>
              <a:rPr lang="en-US" sz="1800" dirty="0"/>
              <a:t>NOT USING the NSGP IJ Export Assistance Data Collection </a:t>
            </a:r>
            <a:br>
              <a:rPr lang="en-US" sz="1800" dirty="0"/>
            </a:br>
            <a:r>
              <a:rPr lang="en-US" sz="1800" dirty="0"/>
              <a:t>&amp; Cleaning Tool</a:t>
            </a: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26</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738189" y="1468488"/>
            <a:ext cx="497518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68909"/>
            <a:ext cx="4975186" cy="1391022"/>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Choosing to retain all of the exported information in the spreadsheet will make the copy and paste transfer process more time-consuming, but it will allow the SAA to have all IJ responses compiled into a single file if that leads to ease of review.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568640" y="1468488"/>
            <a:ext cx="4975187"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568642" y="2068909"/>
            <a:ext cx="4975186" cy="1127553"/>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Choosing to delete the extraneous columns will make the copy and paste transfer process quicker, but will then require each IJ to be opened for review. </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Tree>
    <p:extLst>
      <p:ext uri="{BB962C8B-B14F-4D97-AF65-F5344CB8AC3E}">
        <p14:creationId xmlns:p14="http://schemas.microsoft.com/office/powerpoint/2010/main" val="412135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54012-2888-43F4-B901-51BD69C79F3F}"/>
              </a:ext>
            </a:extLst>
          </p:cNvPr>
          <p:cNvSpPr/>
          <p:nvPr/>
        </p:nvSpPr>
        <p:spPr>
          <a:xfrm>
            <a:off x="5762026" y="-2"/>
            <a:ext cx="569991" cy="685800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highlight>
                  <a:srgbClr val="FFFF00"/>
                </a:highlight>
              </a:rPr>
            </a:br>
            <a:r>
              <a:rPr lang="en-US" sz="1600" dirty="0"/>
              <a:t>NOT USING the NSGP IJ Export Assistance Data Collection </a:t>
            </a:r>
            <a:br>
              <a:rPr lang="en-US" sz="1600" dirty="0"/>
            </a:br>
            <a:r>
              <a:rPr lang="en-US" sz="1600" dirty="0"/>
              <a:t>&amp; Cleaning Tool</a:t>
            </a:r>
            <a:endParaRPr lang="en-US" sz="1600" dirty="0">
              <a:highlight>
                <a:srgbClr val="FFFF00"/>
              </a:highlight>
            </a:endParaRP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27</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582858" y="1421832"/>
            <a:ext cx="420181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22254"/>
            <a:ext cx="3712511" cy="2746457"/>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Select only the information that corresponds to the requested information in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Copy cells and paste information into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Verify that the information has been migrated correctly, as this will impact the review process.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095999" y="1421832"/>
            <a:ext cx="3752766"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096000" y="1981723"/>
            <a:ext cx="5912497" cy="4135363"/>
          </a:xfrm>
          <a:prstGeom prst="rect">
            <a:avLst/>
          </a:prstGeom>
          <a:noFill/>
        </p:spPr>
        <p:txBody>
          <a:bodyPr wrap="square">
            <a:spAutoFit/>
          </a:bodyPr>
          <a:lstStyle/>
          <a:p>
            <a:pPr marL="342900" marR="0" lvl="0" indent="-342900">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Delete the columns that do not correspond to requested information in the State Prioritization Tracker. </a:t>
            </a:r>
          </a:p>
          <a:p>
            <a:pPr marL="800100" lvl="1" indent="-342900">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The columns that can be deleted (as they exist in the original file) are: A, G, H, I, J, K, L, M, S, U, V, W, Y, Z, AA, AB, AC, AD, AE, AF, AG, AH, AI, AJ, AK, AL, AM, AN, AO, AP, AQ, AR, AS, AT, AU, AV, AW, AX, AY, AZ, BA, BB, BC, BD, BE, BF, BG, BH, BI, BJ, BK, BL, BM, BN, BO, BP, BQ, BR, BS, BT, BU, BV, BW, BX, BY, BZ, CA, CB, CC, CD, CE, CF, CG, CH, CI, CJ, CK, CL, CM, CN, CO, CP, CQ, CT, CU, CV, CW, CX, CY, CZ</a:t>
            </a:r>
            <a:endParaRPr lang="en-US" sz="1600" dirty="0">
              <a:solidFill>
                <a:schemeClr val="bg1">
                  <a:lumMod val="95000"/>
                </a:schemeClr>
              </a:solidFill>
              <a:effectLst/>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Select all remaining information on the spreadsheet.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Copy </a:t>
            </a:r>
            <a:r>
              <a:rPr lang="en-US" sz="1600" dirty="0">
                <a:solidFill>
                  <a:schemeClr val="bg1">
                    <a:lumMod val="95000"/>
                  </a:schemeClr>
                </a:solidFill>
                <a:ea typeface="Calibri" panose="020F0502020204030204" pitchFamily="34" charset="0"/>
                <a:cs typeface="Times New Roman" panose="02020603050405020304" pitchFamily="18" charset="0"/>
              </a:rPr>
              <a:t>cells and paste information into the State Prioritization Tracker.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Verify that the information has been migrated correctly, as this will impact the review process</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
        <p:nvSpPr>
          <p:cNvPr id="3" name="TextBox 2">
            <a:extLst>
              <a:ext uri="{FF2B5EF4-FFF2-40B4-BE49-F238E27FC236}">
                <a16:creationId xmlns:a16="http://schemas.microsoft.com/office/drawing/2014/main" id="{32276913-3CA8-4A95-BD6D-13B37765D794}"/>
              </a:ext>
            </a:extLst>
          </p:cNvPr>
          <p:cNvSpPr txBox="1"/>
          <p:nvPr/>
        </p:nvSpPr>
        <p:spPr>
          <a:xfrm>
            <a:off x="1056523" y="4768711"/>
            <a:ext cx="3254485" cy="830997"/>
          </a:xfrm>
          <a:prstGeom prst="rect">
            <a:avLst/>
          </a:prstGeom>
          <a:solidFill>
            <a:srgbClr val="FFFF65"/>
          </a:solidFill>
          <a:ln>
            <a:solidFill>
              <a:schemeClr val="tx1"/>
            </a:solidFill>
          </a:ln>
        </p:spPr>
        <p:txBody>
          <a:bodyPr wrap="square" rtlCol="0">
            <a:spAutoFit/>
          </a:bodyPr>
          <a:lstStyle/>
          <a:p>
            <a:r>
              <a:rPr lang="en-US" sz="1600" dirty="0"/>
              <a:t>NOTE: Hidden rows/columns will still be copy and pasted if part of the selection. </a:t>
            </a:r>
          </a:p>
        </p:txBody>
      </p:sp>
    </p:spTree>
    <p:extLst>
      <p:ext uri="{BB962C8B-B14F-4D97-AF65-F5344CB8AC3E}">
        <p14:creationId xmlns:p14="http://schemas.microsoft.com/office/powerpoint/2010/main" val="3195599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and Migration Recap</a:t>
            </a:r>
          </a:p>
        </p:txBody>
      </p:sp>
    </p:spTree>
    <p:extLst>
      <p:ext uri="{BB962C8B-B14F-4D97-AF65-F5344CB8AC3E}">
        <p14:creationId xmlns:p14="http://schemas.microsoft.com/office/powerpoint/2010/main" val="404637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Recap</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4" name="Group 3">
            <a:extLst>
              <a:ext uri="{FF2B5EF4-FFF2-40B4-BE49-F238E27FC236}">
                <a16:creationId xmlns:a16="http://schemas.microsoft.com/office/drawing/2014/main" id="{59FD477D-D6FE-44CC-9BC0-8C572998874F}"/>
              </a:ext>
            </a:extLst>
          </p:cNvPr>
          <p:cNvGrpSpPr/>
          <p:nvPr/>
        </p:nvGrpSpPr>
        <p:grpSpPr>
          <a:xfrm>
            <a:off x="738186" y="1576386"/>
            <a:ext cx="10715627" cy="1554912"/>
            <a:chOff x="738186" y="1526959"/>
            <a:chExt cx="10715627" cy="1554912"/>
          </a:xfrm>
        </p:grpSpPr>
        <p:sp>
          <p:nvSpPr>
            <p:cNvPr id="3" name="TextBox 2">
              <a:extLst>
                <a:ext uri="{FF2B5EF4-FFF2-40B4-BE49-F238E27FC236}">
                  <a16:creationId xmlns:a16="http://schemas.microsoft.com/office/drawing/2014/main" id="{036C4D31-A9C6-489E-91C8-454B5F5D6A45}"/>
                </a:ext>
              </a:extLst>
            </p:cNvPr>
            <p:cNvSpPr txBox="1"/>
            <p:nvPr/>
          </p:nvSpPr>
          <p:spPr>
            <a:xfrm>
              <a:off x="738186" y="2004653"/>
              <a:ext cx="10715627" cy="1077218"/>
            </a:xfrm>
            <a:prstGeom prst="rect">
              <a:avLst/>
            </a:prstGeom>
            <a:solidFill>
              <a:schemeClr val="bg1">
                <a:lumMod val="95000"/>
              </a:schemeClr>
            </a:solidFill>
            <a:ln w="19050">
              <a:noFill/>
            </a:ln>
          </p:spPr>
          <p:txBody>
            <a:bodyPr wrap="square" rtlCol="0">
              <a:spAutoFit/>
            </a:bodyPr>
            <a:lstStyle/>
            <a:p>
              <a:pPr marL="342900" indent="-342900">
                <a:buAutoNum type="arabicPeriod"/>
              </a:pPr>
              <a:r>
                <a:rPr lang="en-US" sz="1600" dirty="0">
                  <a:effectLst/>
                  <a:ea typeface="Calibri" panose="020F0502020204030204" pitchFamily="34" charset="0"/>
                  <a:cs typeface="Times New Roman" panose="02020603050405020304" pitchFamily="18" charset="0"/>
                </a:rPr>
                <a:t>Ensure all IJs are PDFs.</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Merge Data Files into Spreadsheet</a:t>
              </a:r>
            </a:p>
            <a:p>
              <a:pPr marL="342900" indent="-342900">
                <a:buAutoNum type="arabicPeriod"/>
              </a:pPr>
              <a:r>
                <a:rPr lang="en-US" sz="1600" dirty="0">
                  <a:ea typeface="Calibri" panose="020F0502020204030204" pitchFamily="34" charset="0"/>
                  <a:cs typeface="Times New Roman" panose="02020603050405020304" pitchFamily="18" charset="0"/>
                </a:rPr>
                <a:t>Add Files &gt; Select all </a:t>
              </a:r>
              <a:r>
                <a:rPr lang="en-US" sz="1600" b="1" dirty="0">
                  <a:ea typeface="Calibri" panose="020F0502020204030204" pitchFamily="34" charset="0"/>
                  <a:cs typeface="Times New Roman" panose="02020603050405020304" pitchFamily="18" charset="0"/>
                </a:rPr>
                <a:t>PDF</a:t>
              </a:r>
              <a:r>
                <a:rPr lang="en-US" sz="1600" dirty="0">
                  <a:ea typeface="Calibri" panose="020F0502020204030204" pitchFamily="34" charset="0"/>
                  <a:cs typeface="Times New Roman" panose="02020603050405020304" pitchFamily="18" charset="0"/>
                </a:rPr>
                <a:t> IJ files &gt; Open</a:t>
              </a:r>
            </a:p>
            <a:p>
              <a:pPr marL="342900" indent="-342900">
                <a:buAutoNum type="arabicPeriod"/>
              </a:pPr>
              <a:r>
                <a:rPr lang="en-US" sz="1600" dirty="0">
                  <a:effectLst/>
                  <a:ea typeface="Calibri" panose="020F0502020204030204" pitchFamily="34" charset="0"/>
                  <a:cs typeface="Times New Roman" panose="02020603050405020304" pitchFamily="18" charset="0"/>
                </a:rPr>
                <a:t>Export &gt; Save &gt; View File Now</a:t>
              </a:r>
            </a:p>
          </p:txBody>
        </p:sp>
        <p:sp>
          <p:nvSpPr>
            <p:cNvPr id="2" name="TextBox 1">
              <a:extLst>
                <a:ext uri="{FF2B5EF4-FFF2-40B4-BE49-F238E27FC236}">
                  <a16:creationId xmlns:a16="http://schemas.microsoft.com/office/drawing/2014/main" id="{C2FA9DE0-716B-4B8F-ADC3-76D7A708C309}"/>
                </a:ext>
              </a:extLst>
            </p:cNvPr>
            <p:cNvSpPr txBox="1"/>
            <p:nvPr/>
          </p:nvSpPr>
          <p:spPr>
            <a:xfrm>
              <a:off x="738186" y="1526959"/>
              <a:ext cx="10715627" cy="461665"/>
            </a:xfrm>
            <a:prstGeom prst="rect">
              <a:avLst/>
            </a:prstGeom>
            <a:solidFill>
              <a:srgbClr val="00558E"/>
            </a:solidFill>
            <a:ln w="19050">
              <a:noFill/>
            </a:ln>
          </p:spPr>
          <p:txBody>
            <a:bodyPr wrap="square" rtlCol="0">
              <a:spAutoFit/>
            </a:bodyPr>
            <a:lstStyle>
              <a:defPPr>
                <a:defRPr lang="en-US"/>
              </a:defPPr>
              <a:lvl1pPr algn="ctr">
                <a:defRPr sz="2400" b="1">
                  <a:solidFill>
                    <a:schemeClr val="bg1"/>
                  </a:solidFill>
                </a:defRPr>
              </a:lvl1pPr>
            </a:lstStyle>
            <a:p>
              <a:r>
                <a:rPr lang="en-US" dirty="0"/>
                <a:t>Export</a:t>
              </a:r>
            </a:p>
          </p:txBody>
        </p:sp>
      </p:grpSp>
      <p:grpSp>
        <p:nvGrpSpPr>
          <p:cNvPr id="5" name="Group 4">
            <a:extLst>
              <a:ext uri="{FF2B5EF4-FFF2-40B4-BE49-F238E27FC236}">
                <a16:creationId xmlns:a16="http://schemas.microsoft.com/office/drawing/2014/main" id="{A6AC4910-C125-43DD-87C4-616441B2BDC1}"/>
              </a:ext>
            </a:extLst>
          </p:cNvPr>
          <p:cNvGrpSpPr/>
          <p:nvPr/>
        </p:nvGrpSpPr>
        <p:grpSpPr>
          <a:xfrm>
            <a:off x="738186" y="3336252"/>
            <a:ext cx="10715627" cy="2256365"/>
            <a:chOff x="738186" y="3643108"/>
            <a:chExt cx="10715627" cy="2256365"/>
          </a:xfrm>
        </p:grpSpPr>
        <p:sp>
          <p:nvSpPr>
            <p:cNvPr id="12" name="TextBox 11">
              <a:extLst>
                <a:ext uri="{FF2B5EF4-FFF2-40B4-BE49-F238E27FC236}">
                  <a16:creationId xmlns:a16="http://schemas.microsoft.com/office/drawing/2014/main" id="{B3EB20C5-6DA0-4416-9A74-879C8B0DB1E9}"/>
                </a:ext>
              </a:extLst>
            </p:cNvPr>
            <p:cNvSpPr txBox="1"/>
            <p:nvPr/>
          </p:nvSpPr>
          <p:spPr>
            <a:xfrm>
              <a:off x="738186" y="3643108"/>
              <a:ext cx="10715627" cy="461665"/>
            </a:xfrm>
            <a:prstGeom prst="rect">
              <a:avLst/>
            </a:prstGeom>
            <a:solidFill>
              <a:srgbClr val="00558E"/>
            </a:solidFill>
            <a:ln>
              <a:solidFill>
                <a:srgbClr val="00558E"/>
              </a:solidFill>
            </a:ln>
          </p:spPr>
          <p:txBody>
            <a:bodyPr wrap="square" rtlCol="0">
              <a:spAutoFit/>
            </a:bodyPr>
            <a:lstStyle>
              <a:defPPr>
                <a:defRPr lang="en-US"/>
              </a:defPPr>
              <a:lvl1pPr algn="ctr">
                <a:defRPr sz="2400" b="1">
                  <a:solidFill>
                    <a:schemeClr val="bg1"/>
                  </a:solidFill>
                </a:defRPr>
              </a:lvl1pPr>
            </a:lstStyle>
            <a:p>
              <a:r>
                <a:rPr lang="en-US" dirty="0"/>
                <a:t>Migration</a:t>
              </a:r>
            </a:p>
          </p:txBody>
        </p:sp>
        <p:sp>
          <p:nvSpPr>
            <p:cNvPr id="13" name="TextBox 12">
              <a:extLst>
                <a:ext uri="{FF2B5EF4-FFF2-40B4-BE49-F238E27FC236}">
                  <a16:creationId xmlns:a16="http://schemas.microsoft.com/office/drawing/2014/main" id="{6E662392-A3C1-4CCE-AF5E-C9153AB0BC6B}"/>
                </a:ext>
              </a:extLst>
            </p:cNvPr>
            <p:cNvSpPr txBox="1"/>
            <p:nvPr/>
          </p:nvSpPr>
          <p:spPr>
            <a:xfrm>
              <a:off x="738186" y="4083591"/>
              <a:ext cx="10715627" cy="1815882"/>
            </a:xfrm>
            <a:prstGeom prst="rect">
              <a:avLst/>
            </a:prstGeom>
            <a:solidFill>
              <a:schemeClr val="bg1">
                <a:lumMod val="95000"/>
              </a:schemeClr>
            </a:solidFill>
          </p:spPr>
          <p:txBody>
            <a:bodyPr wrap="square" rtlCol="0">
              <a:spAutoFit/>
            </a:bodyPr>
            <a:lstStyle/>
            <a:p>
              <a:pPr marL="342900" indent="-342900">
                <a:buAutoNum type="arabicPeriod"/>
              </a:pPr>
              <a:r>
                <a:rPr lang="en-US" sz="1600" dirty="0">
                  <a:ea typeface="Calibri" panose="020F0502020204030204" pitchFamily="34" charset="0"/>
                  <a:cs typeface="Times New Roman" panose="02020603050405020304" pitchFamily="18" charset="0"/>
                </a:rPr>
                <a:t>Open NSGP IJ Export Assistance Data Collection &amp; Cleaning Tool to the tab labeled “Paste Initial Data Here”</a:t>
              </a:r>
              <a:endParaRPr lang="en-US" sz="1600" dirty="0">
                <a:effectLst/>
                <a:ea typeface="Calibri" panose="020F0502020204030204" pitchFamily="34" charset="0"/>
                <a:cs typeface="Times New Roman" panose="02020603050405020304" pitchFamily="18" charset="0"/>
              </a:endParaRP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Export File created above and copy</a:t>
              </a:r>
            </a:p>
            <a:p>
              <a:pPr marL="342900" indent="-342900">
                <a:buAutoNum type="arabicPeriod"/>
              </a:pPr>
              <a:r>
                <a:rPr lang="en-US" sz="1600" dirty="0">
                  <a:effectLst/>
                  <a:ea typeface="Calibri" panose="020F0502020204030204" pitchFamily="34" charset="0"/>
                  <a:cs typeface="Times New Roman" panose="02020603050405020304" pitchFamily="18" charset="0"/>
                </a:rPr>
                <a:t>Select cell A2 in NSGP IJ Export Assistance Data Collection &amp; Cleaning Tool and paste values</a:t>
              </a:r>
            </a:p>
            <a:p>
              <a:pPr marL="342900" indent="-342900">
                <a:buAutoNum type="arabicPeriod"/>
              </a:pPr>
              <a:r>
                <a:rPr lang="en-US" sz="1600" dirty="0">
                  <a:ea typeface="Calibri" panose="020F0502020204030204" pitchFamily="34" charset="0"/>
                  <a:cs typeface="Times New Roman" panose="02020603050405020304" pitchFamily="18" charset="0"/>
                </a:rPr>
                <a:t>Use Scoring Tool tab in NSGP IJ Export Assistance Data Collection &amp; Cleaning Tool if desired</a:t>
              </a:r>
            </a:p>
            <a:p>
              <a:pPr marL="342900" indent="-342900">
                <a:buAutoNum type="arabicPeriod"/>
              </a:pPr>
              <a:r>
                <a:rPr lang="en-US" sz="1600" dirty="0">
                  <a:effectLst/>
                  <a:ea typeface="Calibri" panose="020F0502020204030204" pitchFamily="34" charset="0"/>
                  <a:cs typeface="Times New Roman" panose="02020603050405020304" pitchFamily="18" charset="0"/>
                </a:rPr>
                <a:t>Select “Copy in</a:t>
              </a:r>
              <a:r>
                <a:rPr lang="en-US" sz="1600" dirty="0">
                  <a:ea typeface="Calibri" panose="020F0502020204030204" pitchFamily="34" charset="0"/>
                  <a:cs typeface="Times New Roman" panose="02020603050405020304" pitchFamily="18" charset="0"/>
                </a:rPr>
                <a:t>to SAA Prioritization Tracker” tab</a:t>
              </a: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“Copy in</a:t>
              </a:r>
              <a:r>
                <a:rPr lang="en-US" sz="1600" dirty="0">
                  <a:ea typeface="Calibri" panose="020F0502020204030204" pitchFamily="34" charset="0"/>
                  <a:cs typeface="Times New Roman" panose="02020603050405020304" pitchFamily="18" charset="0"/>
                </a:rPr>
                <a:t>to SAA Prioritization Tracker” tab </a:t>
              </a:r>
            </a:p>
            <a:p>
              <a:pPr marL="342900" indent="-342900">
                <a:buAutoNum type="arabicPeriod"/>
              </a:pPr>
              <a:r>
                <a:rPr lang="en-US" sz="1600" dirty="0">
                  <a:ea typeface="Calibri" panose="020F0502020204030204" pitchFamily="34" charset="0"/>
                  <a:cs typeface="Times New Roman" panose="02020603050405020304" pitchFamily="18" charset="0"/>
                </a:rPr>
                <a:t>Paste values into SAA Prioritization Tracker</a:t>
              </a:r>
              <a:endParaRPr lang="en-US" sz="16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2558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Key Info for FY 2026</a:t>
            </a:r>
          </a:p>
        </p:txBody>
      </p:sp>
    </p:spTree>
    <p:extLst>
      <p:ext uri="{BB962C8B-B14F-4D97-AF65-F5344CB8AC3E}">
        <p14:creationId xmlns:p14="http://schemas.microsoft.com/office/powerpoint/2010/main" val="220669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1645920"/>
            <a:ext cx="8036720" cy="1988819"/>
          </a:xfrm>
        </p:spPr>
        <p:txBody>
          <a:bodyPr>
            <a:noAutofit/>
          </a:bodyPr>
          <a:lstStyle/>
          <a:p>
            <a:pPr algn="ctr"/>
            <a:r>
              <a:rPr lang="en-US" sz="3600" b="1" dirty="0"/>
              <a:t>If you have questions or need assistance, please email</a:t>
            </a:r>
            <a:r>
              <a:rPr lang="en-US" sz="3600" dirty="0"/>
              <a:t> </a:t>
            </a:r>
            <a:br>
              <a:rPr lang="en-US" sz="3600" dirty="0"/>
            </a:br>
            <a:r>
              <a:rPr lang="en-US" sz="3600" dirty="0">
                <a:hlinkClick r:id="rId2">
                  <a:extLst>
                    <a:ext uri="{A12FA001-AC4F-418D-AE19-62706E023703}">
                      <ahyp:hlinkClr xmlns:ahyp="http://schemas.microsoft.com/office/drawing/2018/hyperlinkcolor" val="tx"/>
                    </a:ext>
                  </a:extLst>
                </a:hlinkClick>
              </a:rPr>
              <a:t>FEMA-NSGP@fema.dhs.gov</a:t>
            </a:r>
            <a:r>
              <a:rPr lang="en-US" sz="3600" dirty="0"/>
              <a:t>   </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4149090" y="4542632"/>
            <a:ext cx="3893820" cy="1387553"/>
          </a:xfrm>
          <a:prstGeom prst="rect">
            <a:avLst/>
          </a:prstGeom>
        </p:spPr>
      </p:pic>
    </p:spTree>
    <p:extLst>
      <p:ext uri="{BB962C8B-B14F-4D97-AF65-F5344CB8AC3E}">
        <p14:creationId xmlns:p14="http://schemas.microsoft.com/office/powerpoint/2010/main" val="265621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Key Info for Fiscal Year (FY) 2026</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2014399"/>
            <a:ext cx="10715624" cy="400109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dirty="0">
                <a:ea typeface="+mj-ea"/>
                <a:cs typeface="+mj-cs"/>
              </a:rPr>
              <a:t>The </a:t>
            </a:r>
            <a:r>
              <a:rPr lang="en-US" b="1" dirty="0">
                <a:ea typeface="+mj-ea"/>
                <a:cs typeface="+mj-cs"/>
              </a:rPr>
              <a:t>Investment Justification </a:t>
            </a:r>
            <a:r>
              <a:rPr lang="en-US" dirty="0">
                <a:ea typeface="+mj-ea"/>
                <a:cs typeface="+mj-cs"/>
              </a:rPr>
              <a:t>template required by FEMA is a PDF file, updated annually. </a:t>
            </a:r>
            <a:r>
              <a:rPr lang="en-US" b="1" dirty="0">
                <a:solidFill>
                  <a:srgbClr val="FF0000"/>
                </a:solidFill>
                <a:ea typeface="+mj-ea"/>
                <a:cs typeface="+mj-cs"/>
              </a:rPr>
              <a:t>Templates from prior years are not accepted.</a:t>
            </a:r>
            <a:r>
              <a:rPr lang="en-US" dirty="0">
                <a:ea typeface="+mj-ea"/>
                <a:cs typeface="+mj-cs"/>
              </a:rPr>
              <a:t> The PDF file provides the option for data export. The export process is not required but is fully detailed later in this document for any State Administrative Agency (SAA) that chooses to use it. </a:t>
            </a:r>
          </a:p>
          <a:p>
            <a:pPr marL="285750" indent="-285750">
              <a:spcAft>
                <a:spcPts val="800"/>
              </a:spcAft>
              <a:buFont typeface="Arial" panose="020B0604020202020204" pitchFamily="34" charset="0"/>
              <a:buChar char="•"/>
            </a:pPr>
            <a:r>
              <a:rPr lang="en-US" dirty="0">
                <a:ea typeface="+mj-ea"/>
                <a:cs typeface="+mj-cs"/>
              </a:rPr>
              <a:t>The </a:t>
            </a:r>
            <a:r>
              <a:rPr lang="en-US" b="1" dirty="0">
                <a:ea typeface="+mj-ea"/>
                <a:cs typeface="+mj-cs"/>
              </a:rPr>
              <a:t>State Administrative Agency (SAA) Prioritization Tracker </a:t>
            </a:r>
            <a:r>
              <a:rPr lang="en-US" dirty="0">
                <a:ea typeface="+mj-ea"/>
                <a:cs typeface="+mj-cs"/>
              </a:rPr>
              <a:t>is still a required file, but it has been updated. The FY 2026 Prioritization Tracker should be used. </a:t>
            </a:r>
            <a:r>
              <a:rPr lang="en-US" b="1" dirty="0">
                <a:solidFill>
                  <a:srgbClr val="FF0000"/>
                </a:solidFill>
                <a:ea typeface="+mj-ea"/>
                <a:cs typeface="+mj-cs"/>
              </a:rPr>
              <a:t>Trackers from prior years are no longer accepted. </a:t>
            </a:r>
          </a:p>
          <a:p>
            <a:pPr marL="285750" indent="-285750">
              <a:spcAft>
                <a:spcPts val="800"/>
              </a:spcAft>
              <a:buFont typeface="Arial" panose="020B0604020202020204" pitchFamily="34" charset="0"/>
              <a:buChar char="•"/>
            </a:pPr>
            <a:r>
              <a:rPr lang="en-US" b="1" u="sng" dirty="0">
                <a:solidFill>
                  <a:srgbClr val="FF0000"/>
                </a:solidFill>
                <a:ea typeface="+mj-ea"/>
                <a:cs typeface="+mj-cs"/>
              </a:rPr>
              <a:t>As in prior years, SAAs are only required to submit FY2026 version of the Investment Justifications (IJs) for each nonprofit (NOT SCANNED copies or PDFs) and the SAA Prioritization Trackers to FEMA. </a:t>
            </a:r>
            <a:r>
              <a:rPr lang="en-US" dirty="0">
                <a:ea typeface="+mj-ea"/>
                <a:cs typeface="+mj-cs"/>
              </a:rPr>
              <a:t>All other documentation is intended to serve as an aid or reference to make the process of reviewing, scoring, and submitting to FEMA more streamlined. </a:t>
            </a:r>
          </a:p>
          <a:p>
            <a:pPr marL="285750" indent="-285750">
              <a:spcAft>
                <a:spcPts val="800"/>
              </a:spcAft>
              <a:buFont typeface="Arial" panose="020B0604020202020204" pitchFamily="34" charset="0"/>
              <a:buChar char="•"/>
            </a:pPr>
            <a:r>
              <a:rPr lang="en-US" dirty="0">
                <a:ea typeface="+mj-ea"/>
                <a:cs typeface="+mj-cs"/>
              </a:rPr>
              <a:t>For the FY 2026 NSGP, subapplications IJs will be submitted as a part of the SAA application process. Please ensure to submit eligible subapplications to FEMA that meet or exceed both the State and Urban Area allocations published in the Notice of Funding Opportunity (NOFO), </a:t>
            </a:r>
            <a:r>
              <a:rPr lang="en-US" u="sng" dirty="0">
                <a:ea typeface="+mj-ea"/>
                <a:cs typeface="+mj-cs"/>
              </a:rPr>
              <a:t>as well as the non-eligible IJs</a:t>
            </a:r>
            <a:r>
              <a:rPr lang="en-US" dirty="0">
                <a:ea typeface="+mj-ea"/>
                <a:cs typeface="+mj-cs"/>
              </a:rPr>
              <a:t>.</a:t>
            </a:r>
          </a:p>
        </p:txBody>
      </p:sp>
      <p:sp>
        <p:nvSpPr>
          <p:cNvPr id="2" name="TextBox 1">
            <a:extLst>
              <a:ext uri="{FF2B5EF4-FFF2-40B4-BE49-F238E27FC236}">
                <a16:creationId xmlns:a16="http://schemas.microsoft.com/office/drawing/2014/main" id="{B58C13E6-80C1-4D5F-9842-4B9EA2B17C6D}"/>
              </a:ext>
            </a:extLst>
          </p:cNvPr>
          <p:cNvSpPr txBox="1"/>
          <p:nvPr/>
        </p:nvSpPr>
        <p:spPr>
          <a:xfrm>
            <a:off x="0" y="1420427"/>
            <a:ext cx="12191999" cy="369332"/>
          </a:xfrm>
          <a:prstGeom prst="rect">
            <a:avLst/>
          </a:prstGeom>
          <a:solidFill>
            <a:srgbClr val="FFFF00"/>
          </a:solidFill>
        </p:spPr>
        <p:txBody>
          <a:bodyPr wrap="square" rtlCol="0">
            <a:spAutoFit/>
          </a:bodyPr>
          <a:lstStyle/>
          <a:p>
            <a:pPr algn="ctr"/>
            <a:r>
              <a:rPr lang="en-US" dirty="0">
                <a:latin typeface="+mj-lt"/>
                <a:ea typeface="+mj-ea"/>
                <a:cs typeface="+mj-cs"/>
              </a:rPr>
              <a:t>All required files are available on Grants.gov. Make sure to download the FY 2026 versions!</a:t>
            </a:r>
          </a:p>
        </p:txBody>
      </p:sp>
    </p:spTree>
    <p:extLst>
      <p:ext uri="{BB962C8B-B14F-4D97-AF65-F5344CB8AC3E}">
        <p14:creationId xmlns:p14="http://schemas.microsoft.com/office/powerpoint/2010/main" val="23866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File Names on Grants.gov</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6" y="1566684"/>
            <a:ext cx="10715627" cy="1159292"/>
          </a:xfrm>
          <a:prstGeom prst="rect">
            <a:avLst/>
          </a:prstGeom>
          <a:solidFill>
            <a:schemeClr val="bg1">
              <a:lumMod val="95000"/>
            </a:schemeClr>
          </a:solidFill>
          <a:ln w="19050">
            <a:solidFill>
              <a:schemeClr val="tx1"/>
            </a:solidFill>
          </a:ln>
        </p:spPr>
        <p:txBody>
          <a:bodyPr wrap="square" rtlCol="0">
            <a:spAutoFit/>
          </a:bodyPr>
          <a:lstStyle/>
          <a:p>
            <a:pPr algn="ctr">
              <a:spcAft>
                <a:spcPts val="800"/>
              </a:spcAft>
            </a:pPr>
            <a:r>
              <a:rPr lang="en-US" sz="2000" b="1" u="sng" dirty="0">
                <a:solidFill>
                  <a:srgbClr val="005288"/>
                </a:solidFill>
                <a:latin typeface="+mj-lt"/>
                <a:ea typeface="+mj-ea"/>
                <a:cs typeface="+mj-cs"/>
              </a:rPr>
              <a:t>Files that will be submitted to FEMA</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Investment Justification (IJ)</a:t>
            </a:r>
            <a:r>
              <a:rPr lang="en-US" dirty="0"/>
              <a:t>: </a:t>
            </a:r>
            <a:r>
              <a:rPr lang="en-US" sz="1600" dirty="0"/>
              <a:t>FY_2026_NSGP_Investment Justification</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a:t>
            </a:r>
            <a:r>
              <a:rPr lang="en-US" sz="1600" dirty="0">
                <a:ea typeface="+mj-ea"/>
                <a:cs typeface="+mj-cs"/>
              </a:rPr>
              <a:t>FY_2026_NSGP_Prioritization of Investment Justifications</a:t>
            </a:r>
            <a:endParaRPr lang="en-US" dirty="0">
              <a:ea typeface="+mj-ea"/>
              <a:cs typeface="+mj-cs"/>
            </a:endParaRPr>
          </a:p>
        </p:txBody>
      </p:sp>
      <p:sp>
        <p:nvSpPr>
          <p:cNvPr id="9" name="TextBox 8">
            <a:extLst>
              <a:ext uri="{FF2B5EF4-FFF2-40B4-BE49-F238E27FC236}">
                <a16:creationId xmlns:a16="http://schemas.microsoft.com/office/drawing/2014/main" id="{9EE6AC20-A57C-43E4-B4FC-DA3AAC95762D}"/>
              </a:ext>
            </a:extLst>
          </p:cNvPr>
          <p:cNvSpPr txBox="1"/>
          <p:nvPr/>
        </p:nvSpPr>
        <p:spPr>
          <a:xfrm>
            <a:off x="738185" y="3172531"/>
            <a:ext cx="10715627" cy="1754326"/>
          </a:xfrm>
          <a:prstGeom prst="rect">
            <a:avLst/>
          </a:prstGeom>
          <a:solidFill>
            <a:schemeClr val="bg1">
              <a:lumMod val="85000"/>
            </a:schemeClr>
          </a:solidFill>
          <a:ln w="19050">
            <a:solidFill>
              <a:schemeClr val="tx1"/>
            </a:solidFill>
          </a:ln>
        </p:spPr>
        <p:txBody>
          <a:bodyPr wrap="square">
            <a:spAutoFit/>
          </a:bodyPr>
          <a:lstStyle/>
          <a:p>
            <a:pPr algn="ctr">
              <a:spcAft>
                <a:spcPts val="800"/>
              </a:spcAft>
            </a:pPr>
            <a:r>
              <a:rPr lang="en-US" sz="1800" b="1" u="sng" dirty="0">
                <a:solidFill>
                  <a:srgbClr val="005288"/>
                </a:solidFill>
                <a:latin typeface="+mj-lt"/>
                <a:ea typeface="+mj-ea"/>
                <a:cs typeface="+mj-cs"/>
              </a:rPr>
              <a:t>Files not submitted to FEMA, but available for SAA use/reference</a:t>
            </a:r>
            <a:endParaRPr lang="en-US"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Scoring Tool: </a:t>
            </a:r>
            <a:r>
              <a:rPr lang="en-US" sz="1800" dirty="0">
                <a:ea typeface="+mj-ea"/>
                <a:cs typeface="+mj-cs"/>
              </a:rPr>
              <a:t>FY_2026_Scoring </a:t>
            </a:r>
            <a:r>
              <a:rPr lang="en-US" sz="1800" dirty="0" err="1">
                <a:ea typeface="+mj-ea"/>
                <a:cs typeface="+mj-cs"/>
              </a:rPr>
              <a:t>Tool_ONLY</a:t>
            </a:r>
            <a:endParaRPr lang="en-US" sz="1800"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IJ Export Assistance Data Collection &amp; Cleaning Tool: </a:t>
            </a:r>
            <a:r>
              <a:rPr lang="en-US" sz="1600" dirty="0">
                <a:ea typeface="+mj-ea"/>
                <a:cs typeface="+mj-cs"/>
              </a:rPr>
              <a:t>FY_2026_NSGP_Export Assistance and Data Collection Cleaning Tool </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Process Overview for SAAs:</a:t>
            </a:r>
            <a:r>
              <a:rPr lang="en-US" sz="1800" dirty="0">
                <a:ea typeface="+mj-ea"/>
                <a:cs typeface="+mj-cs"/>
              </a:rPr>
              <a:t> FY_2026_NSGP_Process Overview for SAAs </a:t>
            </a:r>
            <a:r>
              <a:rPr lang="en-US" sz="1100" i="1" dirty="0">
                <a:ea typeface="+mj-ea"/>
                <a:cs typeface="+mj-cs"/>
              </a:rPr>
              <a:t>(*this file*) </a:t>
            </a:r>
            <a:endParaRPr lang="en-US" sz="1800" i="1" dirty="0">
              <a:ea typeface="+mj-ea"/>
              <a:cs typeface="+mj-cs"/>
            </a:endParaRPr>
          </a:p>
        </p:txBody>
      </p:sp>
    </p:spTree>
    <p:extLst>
      <p:ext uri="{BB962C8B-B14F-4D97-AF65-F5344CB8AC3E}">
        <p14:creationId xmlns:p14="http://schemas.microsoft.com/office/powerpoint/2010/main" val="119508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Available Processes and Next Steps</a:t>
            </a:r>
          </a:p>
        </p:txBody>
      </p:sp>
    </p:spTree>
    <p:extLst>
      <p:ext uri="{BB962C8B-B14F-4D97-AF65-F5344CB8AC3E}">
        <p14:creationId xmlns:p14="http://schemas.microsoft.com/office/powerpoint/2010/main" val="397043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r>
              <a:rPr lang="en-US" dirty="0"/>
              <a:t>This process is the same as previous years. </a:t>
            </a:r>
          </a:p>
          <a:p>
            <a:r>
              <a:rPr lang="en-US" dirty="0"/>
              <a:t>Open each Investment Justification and individually copy and paste the requested information from the nonprofit’s Investment Justification into the SAA Prioritization Tracker. </a:t>
            </a:r>
            <a:endParaRPr lang="en-US" b="1" u="sng" dirty="0"/>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Available Processes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7</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2900"/>
            <a:r>
              <a:rPr lang="en-US" dirty="0"/>
              <a:t>Export all Investment Justification content from multiple PDFs into a single Excel spreadsheet. </a:t>
            </a:r>
          </a:p>
          <a:p>
            <a:pPr indent="-342900"/>
            <a:r>
              <a:rPr lang="en-US" dirty="0"/>
              <a:t>Use the NSGP IJ Export Assistance Data Collection &amp; Cleaning Tool to automatically create a table of information you can copy and paste into your SAA Prioritization Tracker. </a:t>
            </a:r>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Investment Justifications (IJs) is up to the SAA. Neither will be given preference by FEMA and are only being provided for the convenience of the SAAs. </a:t>
            </a:r>
          </a:p>
        </p:txBody>
      </p:sp>
    </p:spTree>
    <p:extLst>
      <p:ext uri="{BB962C8B-B14F-4D97-AF65-F5344CB8AC3E}">
        <p14:creationId xmlns:p14="http://schemas.microsoft.com/office/powerpoint/2010/main" val="117580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pPr>
              <a:lnSpc>
                <a:spcPct val="110000"/>
              </a:lnSpc>
              <a:spcBef>
                <a:spcPts val="0"/>
              </a:spcBef>
              <a:spcAft>
                <a:spcPts val="600"/>
              </a:spcAft>
            </a:pPr>
            <a:r>
              <a:rPr lang="en-US" sz="1700" dirty="0"/>
              <a:t>Skip to the </a:t>
            </a:r>
            <a:r>
              <a:rPr lang="en-US" sz="1700" dirty="0">
                <a:hlinkClick r:id="rId2" action="ppaction://hlinksldjump"/>
              </a:rPr>
              <a:t>Scoring Matrix</a:t>
            </a:r>
            <a:r>
              <a:rPr lang="en-US" sz="1700" dirty="0"/>
              <a:t> (also available in the NOFO) for your reference and proceed as you did in previous years. </a:t>
            </a:r>
          </a:p>
          <a:p>
            <a:pPr>
              <a:lnSpc>
                <a:spcPct val="110000"/>
              </a:lnSpc>
              <a:spcBef>
                <a:spcPts val="0"/>
              </a:spcBef>
              <a:spcAft>
                <a:spcPts val="600"/>
              </a:spcAft>
            </a:pPr>
            <a:r>
              <a:rPr lang="en-US" sz="1700" dirty="0"/>
              <a:t>Review and score each Investment Justification.</a:t>
            </a:r>
          </a:p>
          <a:p>
            <a:pPr>
              <a:lnSpc>
                <a:spcPct val="110000"/>
              </a:lnSpc>
              <a:spcBef>
                <a:spcPts val="0"/>
              </a:spcBef>
              <a:spcAft>
                <a:spcPts val="600"/>
              </a:spcAft>
            </a:pPr>
            <a:r>
              <a:rPr lang="en-US" sz="1700" dirty="0"/>
              <a:t>Fill out the Prioritization Tracker.</a:t>
            </a:r>
          </a:p>
          <a:p>
            <a:pPr>
              <a:lnSpc>
                <a:spcPct val="110000"/>
              </a:lnSpc>
              <a:spcBef>
                <a:spcPts val="0"/>
              </a:spcBef>
              <a:spcAft>
                <a:spcPts val="600"/>
              </a:spcAft>
            </a:pPr>
            <a:r>
              <a:rPr lang="en-US" sz="1700" b="1" u="sng" dirty="0"/>
              <a:t>Save the Prioritization Tracker. Submit the completed Prioritization Tracker and the Investment Justifications to FEMA in FEMA GO. </a:t>
            </a:r>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8</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fontScale="775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en-US" u="sng" dirty="0"/>
              <a:t>Follow the processes outlined in the next slides to: </a:t>
            </a:r>
          </a:p>
          <a:p>
            <a:pPr indent="-342900">
              <a:lnSpc>
                <a:spcPct val="120000"/>
              </a:lnSpc>
              <a:spcBef>
                <a:spcPts val="0"/>
              </a:spcBef>
              <a:spcAft>
                <a:spcPts val="600"/>
              </a:spcAft>
            </a:pPr>
            <a:r>
              <a:rPr lang="en-US" dirty="0"/>
              <a:t>Export all Investment Justification content from multiple PDFs into a single Excel spreadsheet. </a:t>
            </a:r>
          </a:p>
          <a:p>
            <a:pPr indent="-342900">
              <a:lnSpc>
                <a:spcPct val="120000"/>
              </a:lnSpc>
              <a:spcBef>
                <a:spcPts val="0"/>
              </a:spcBef>
              <a:spcAft>
                <a:spcPts val="600"/>
              </a:spcAft>
            </a:pPr>
            <a:r>
              <a:rPr lang="en-US" dirty="0"/>
              <a:t>Use the NSGP IJ Export Assistance Data Collection &amp; Cleaning Tool to automatically create a table of information you can copy and paste into your SAA Prioritization Tracker. </a:t>
            </a:r>
          </a:p>
          <a:p>
            <a:pPr indent="-342900">
              <a:lnSpc>
                <a:spcPct val="120000"/>
              </a:lnSpc>
              <a:spcBef>
                <a:spcPts val="0"/>
              </a:spcBef>
              <a:spcAft>
                <a:spcPts val="600"/>
              </a:spcAft>
            </a:pPr>
            <a:r>
              <a:rPr lang="en-US" b="1" u="sng" dirty="0"/>
              <a:t>Save the Prioritization Tracker. Submit the completed Prioritization Tracker and the Investment Justifications to FEMA in FEMA GO. </a:t>
            </a:r>
            <a:endParaRPr lang="en-US" dirty="0"/>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IJs is up to the SAA. </a:t>
            </a:r>
          </a:p>
          <a:p>
            <a:pPr algn="ctr"/>
            <a:r>
              <a:rPr lang="en-US" sz="1400" i="1" dirty="0"/>
              <a:t>Neither will be given preference by FEMA and are only being provided for the convenience of the SAAs. </a:t>
            </a:r>
          </a:p>
        </p:txBody>
      </p:sp>
    </p:spTree>
    <p:extLst>
      <p:ext uri="{BB962C8B-B14F-4D97-AF65-F5344CB8AC3E}">
        <p14:creationId xmlns:p14="http://schemas.microsoft.com/office/powerpoint/2010/main" val="343818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Process Terminology</a:t>
            </a:r>
          </a:p>
        </p:txBody>
      </p:sp>
    </p:spTree>
    <p:extLst>
      <p:ext uri="{BB962C8B-B14F-4D97-AF65-F5344CB8AC3E}">
        <p14:creationId xmlns:p14="http://schemas.microsoft.com/office/powerpoint/2010/main" val="108508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4B93B1779497428CD6024958755D31" ma:contentTypeVersion="15" ma:contentTypeDescription="Create a new document." ma:contentTypeScope="" ma:versionID="de126fb2b0d43e0adb49e9fba5d862dc">
  <xsd:schema xmlns:xsd="http://www.w3.org/2001/XMLSchema" xmlns:xs="http://www.w3.org/2001/XMLSchema" xmlns:p="http://schemas.microsoft.com/office/2006/metadata/properties" xmlns:ns3="5a88f5a5-4d2a-4944-baf2-d50b418c85c9" xmlns:ns4="e8322f55-af73-4a5c-8768-c5540ae1137a" targetNamespace="http://schemas.microsoft.com/office/2006/metadata/properties" ma:root="true" ma:fieldsID="a83fd4744cd7f55b6e658ef6d142cfac" ns3:_="" ns4:_="">
    <xsd:import namespace="5a88f5a5-4d2a-4944-baf2-d50b418c85c9"/>
    <xsd:import namespace="e8322f55-af73-4a5c-8768-c5540ae113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8f5a5-4d2a-4944-baf2-d50b418c85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322f55-af73-4a5c-8768-c5540ae1137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8322f55-af73-4a5c-8768-c5540ae1137a" xsi:nil="true"/>
  </documentManagement>
</p:properties>
</file>

<file path=customXml/itemProps1.xml><?xml version="1.0" encoding="utf-8"?>
<ds:datastoreItem xmlns:ds="http://schemas.openxmlformats.org/officeDocument/2006/customXml" ds:itemID="{BFF29943-8913-4B4A-A11D-D9CE966A5B1A}">
  <ds:schemaRefs>
    <ds:schemaRef ds:uri="http://schemas.microsoft.com/sharepoint/v3/contenttype/forms"/>
  </ds:schemaRefs>
</ds:datastoreItem>
</file>

<file path=customXml/itemProps2.xml><?xml version="1.0" encoding="utf-8"?>
<ds:datastoreItem xmlns:ds="http://schemas.openxmlformats.org/officeDocument/2006/customXml" ds:itemID="{B28422C0-4008-452B-A18C-0FE157ED7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8f5a5-4d2a-4944-baf2-d50b418c85c9"/>
    <ds:schemaRef ds:uri="e8322f55-af73-4a5c-8768-c5540ae11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09096F-B49D-4075-820D-D232003C93C0}">
  <ds:schemaRefs>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e8322f55-af73-4a5c-8768-c5540ae1137a"/>
    <ds:schemaRef ds:uri="http://purl.org/dc/dcmitype/"/>
    <ds:schemaRef ds:uri="http://schemas.microsoft.com/office/infopath/2007/PartnerControls"/>
    <ds:schemaRef ds:uri="5a88f5a5-4d2a-4944-baf2-d50b418c85c9"/>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6291</TotalTime>
  <Words>3051</Words>
  <Application>Microsoft Office PowerPoint</Application>
  <PresentationFormat>Widescreen</PresentationFormat>
  <Paragraphs>223</Paragraphs>
  <Slides>30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Calibri Light</vt:lpstr>
      <vt:lpstr>Franklin Gothic Book</vt:lpstr>
      <vt:lpstr>Franklin Gothic Medium</vt:lpstr>
      <vt:lpstr>Open Sans</vt:lpstr>
      <vt:lpstr>Symbol</vt:lpstr>
      <vt:lpstr>Wingdings</vt:lpstr>
      <vt:lpstr>Office Theme</vt:lpstr>
      <vt:lpstr>1_Office Theme</vt:lpstr>
      <vt:lpstr>FY 2026 NSGP Process Overview for State Administrative Agencies (SAAs)</vt:lpstr>
      <vt:lpstr>Table of Contents</vt:lpstr>
      <vt:lpstr>Key Info for FY 2026</vt:lpstr>
      <vt:lpstr>Key Info for Fiscal Year (FY) 2026</vt:lpstr>
      <vt:lpstr>File Names on Grants.gov</vt:lpstr>
      <vt:lpstr>Available Processes and Next Steps</vt:lpstr>
      <vt:lpstr>Available Processes</vt:lpstr>
      <vt:lpstr>Next Steps</vt:lpstr>
      <vt:lpstr>Export Process Terminology</vt:lpstr>
      <vt:lpstr>Terminology</vt:lpstr>
      <vt:lpstr>Suggested Export Process Map </vt:lpstr>
      <vt:lpstr>Suggested Export Process Map for SAAs</vt:lpstr>
      <vt:lpstr>Detailed Export Process</vt:lpstr>
      <vt:lpstr>Export Process: Step 1</vt:lpstr>
      <vt:lpstr>Export Process: Step 2</vt:lpstr>
      <vt:lpstr>Export Process: Steps 3 &amp; 4</vt:lpstr>
      <vt:lpstr>Export Process: Step 5</vt:lpstr>
      <vt:lpstr>Export Process: Steps 6 &amp; 7</vt:lpstr>
      <vt:lpstr>Export Result</vt:lpstr>
      <vt:lpstr>Migration Process</vt:lpstr>
      <vt:lpstr>Migration Process</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NOT USING the NSGP IJ Export Assistance Data Collection  &amp; Cleaning Tool</vt:lpstr>
      <vt:lpstr>Migration Process  NOT USING the NSGP IJ Export Assistance Data Collection  &amp; Cleaning Tool</vt:lpstr>
      <vt:lpstr>Export and Migration Recap</vt:lpstr>
      <vt:lpstr>Recap</vt:lpstr>
      <vt:lpstr>If you have questions or need assistance, please email  FEMA-NSGP@fema.dhs.gov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NSGP IJ Export Process for SAAs</dc:title>
  <dc:creator>Brumleve, Elizabeth (CTR)</dc:creator>
  <cp:lastModifiedBy>Fitzgerald, Karen</cp:lastModifiedBy>
  <cp:revision>114</cp:revision>
  <dcterms:created xsi:type="dcterms:W3CDTF">2022-02-18T15:45:04Z</dcterms:created>
  <dcterms:modified xsi:type="dcterms:W3CDTF">2026-06-10T14:07:49Z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0x010100774B93B1779497428CD6024958755D31</vt:lpwstr>
  </property>
</Properties>
</file>